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3" r:id="rId2"/>
    <p:sldId id="449" r:id="rId3"/>
    <p:sldId id="450" r:id="rId4"/>
    <p:sldId id="451" r:id="rId5"/>
    <p:sldId id="464" r:id="rId6"/>
    <p:sldId id="272" r:id="rId7"/>
    <p:sldId id="393" r:id="rId8"/>
    <p:sldId id="485" r:id="rId9"/>
    <p:sldId id="472" r:id="rId10"/>
    <p:sldId id="481" r:id="rId11"/>
    <p:sldId id="486" r:id="rId12"/>
    <p:sldId id="487" r:id="rId13"/>
    <p:sldId id="488" r:id="rId14"/>
    <p:sldId id="473" r:id="rId15"/>
    <p:sldId id="482" r:id="rId16"/>
    <p:sldId id="474" r:id="rId17"/>
    <p:sldId id="419" r:id="rId18"/>
    <p:sldId id="475" r:id="rId19"/>
    <p:sldId id="483" r:id="rId20"/>
    <p:sldId id="477" r:id="rId21"/>
    <p:sldId id="484" r:id="rId22"/>
    <p:sldId id="490" r:id="rId23"/>
    <p:sldId id="478" r:id="rId24"/>
    <p:sldId id="491" r:id="rId25"/>
    <p:sldId id="480" r:id="rId26"/>
    <p:sldId id="461" r:id="rId27"/>
    <p:sldId id="493" r:id="rId28"/>
  </p:sldIdLst>
  <p:sldSz cx="12192000" cy="6858000"/>
  <p:notesSz cx="7102475" cy="10231438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s, W.J.W. (NIER)" initials="BW(" lastIdx="2" clrIdx="0">
    <p:extLst>
      <p:ext uri="{19B8F6BF-5375-455C-9EA6-DF929625EA0E}">
        <p15:presenceInfo xmlns:p15="http://schemas.microsoft.com/office/powerpoint/2012/main" userId="S::w.j.w.bos@lumc.nl::60921097-3455-4aa8-83ce-4d1356e5f3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A"/>
    <a:srgbClr val="E1A2AB"/>
    <a:srgbClr val="D11542"/>
    <a:srgbClr val="FDFDFB"/>
    <a:srgbClr val="2A3D58"/>
    <a:srgbClr val="1B1B57"/>
    <a:srgbClr val="B3D6D3"/>
    <a:srgbClr val="F7CBB2"/>
    <a:srgbClr val="FFD285"/>
    <a:srgbClr val="CFD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1" autoAdjust="0"/>
    <p:restoredTop sz="82712" autoAdjust="0"/>
  </p:normalViewPr>
  <p:slideViewPr>
    <p:cSldViewPr snapToGrid="0">
      <p:cViewPr varScale="1">
        <p:scale>
          <a:sx n="131" d="100"/>
          <a:sy n="131" d="100"/>
        </p:scale>
        <p:origin x="137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B396B52-5EE8-4171-93E3-683E7E40988E}" type="datetimeFigureOut">
              <a:rPr lang="nl-NL" smtClean="0"/>
              <a:t>28-09-2023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248" y="4923879"/>
            <a:ext cx="5681980" cy="402862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18091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092" y="9718091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0F4AAF8-7333-48D4-A331-21AA2C77FF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11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9289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Willem Jan, Michele en Joliene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399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toelichten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974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Willem Jan, Michele en Joliene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243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toelichten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800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Arie, Michele en Joliene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587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toelichten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591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Willem Jan, Michele en Joliene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2014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toelichten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082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Willem Jan, Michele en Joliene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0804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Willem Jan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15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Allen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4AAF8-7333-48D4-A331-21AA2C77FF30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79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toelichten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9264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Arie, Michele en Joliene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612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toelichten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77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Matthijs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1347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Allen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4AAF8-7333-48D4-A331-21AA2C77FF30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4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Matthijs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Gemeleerd</a:t>
            </a:r>
            <a:r>
              <a:rPr lang="nl-NL" dirty="0"/>
              <a:t> gezelschap qua kennis- . ervaringsniveau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246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nl-NL" dirty="0"/>
              <a:t>Matthijs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endParaRPr lang="nl-NL" sz="2000" b="1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sz="2000" i="1" dirty="0"/>
              <a:t>We show </a:t>
            </a:r>
            <a:r>
              <a:rPr lang="nl-NL" sz="2000" i="1" dirty="0" err="1"/>
              <a:t>how</a:t>
            </a:r>
            <a:r>
              <a:rPr lang="nl-NL" sz="2000" i="1" dirty="0"/>
              <a:t> </a:t>
            </a:r>
            <a:r>
              <a:rPr lang="nl-NL" sz="2000" i="1" dirty="0" err="1"/>
              <a:t>value-based</a:t>
            </a:r>
            <a:r>
              <a:rPr lang="nl-NL" sz="2000" i="1" dirty="0"/>
              <a:t> </a:t>
            </a:r>
            <a:r>
              <a:rPr lang="nl-NL" sz="2000" i="1" dirty="0" err="1"/>
              <a:t>healthcare</a:t>
            </a:r>
            <a:r>
              <a:rPr lang="nl-NL" sz="2000" i="1" dirty="0"/>
              <a:t> </a:t>
            </a:r>
            <a:r>
              <a:rPr lang="nl-NL" sz="2000" i="1" dirty="0" err="1"/>
              <a:t>can</a:t>
            </a:r>
            <a:r>
              <a:rPr lang="nl-NL" sz="2000" i="1" dirty="0"/>
              <a:t> </a:t>
            </a:r>
            <a:r>
              <a:rPr lang="nl-NL" sz="2000" i="1" dirty="0" err="1"/>
              <a:t>be</a:t>
            </a:r>
            <a:r>
              <a:rPr lang="nl-NL" sz="2000" i="1" dirty="0"/>
              <a:t> </a:t>
            </a:r>
            <a:r>
              <a:rPr lang="nl-NL" sz="2000" i="1" dirty="0" err="1"/>
              <a:t>implemented</a:t>
            </a:r>
            <a:r>
              <a:rPr lang="nl-NL" sz="2000" i="1" dirty="0"/>
              <a:t> in </a:t>
            </a:r>
            <a:r>
              <a:rPr lang="nl-NL" sz="2000" i="1" dirty="0" err="1"/>
              <a:t>the</a:t>
            </a:r>
            <a:r>
              <a:rPr lang="nl-NL" sz="2000" i="1" dirty="0"/>
              <a:t> </a:t>
            </a:r>
            <a:r>
              <a:rPr lang="nl-NL" sz="2000" i="1" dirty="0" err="1"/>
              <a:t>current</a:t>
            </a:r>
            <a:r>
              <a:rPr lang="nl-NL" sz="2000" i="1" dirty="0"/>
              <a:t> </a:t>
            </a:r>
            <a:r>
              <a:rPr lang="nl-NL" sz="2000" i="1" dirty="0" err="1"/>
              <a:t>healthcare</a:t>
            </a:r>
            <a:r>
              <a:rPr lang="nl-NL" sz="2000" i="1" dirty="0"/>
              <a:t> system; </a:t>
            </a:r>
            <a:r>
              <a:rPr lang="nl-NL" sz="2000" i="1" dirty="0" err="1"/>
              <a:t>identify</a:t>
            </a:r>
            <a:r>
              <a:rPr lang="nl-NL" sz="2000" i="1" dirty="0"/>
              <a:t> </a:t>
            </a:r>
            <a:r>
              <a:rPr lang="nl-NL" sz="2000" i="1" dirty="0" err="1"/>
              <a:t>flaws</a:t>
            </a:r>
            <a:r>
              <a:rPr lang="nl-NL" sz="2000" i="1" dirty="0"/>
              <a:t> </a:t>
            </a:r>
            <a:r>
              <a:rPr lang="nl-NL" sz="2000" i="1" dirty="0" err="1"/>
              <a:t>and</a:t>
            </a:r>
            <a:r>
              <a:rPr lang="nl-NL" sz="2000" i="1" dirty="0"/>
              <a:t> </a:t>
            </a:r>
            <a:r>
              <a:rPr lang="nl-NL" sz="2000" i="1" dirty="0" err="1"/>
              <a:t>challenges</a:t>
            </a:r>
            <a:r>
              <a:rPr lang="nl-NL" sz="2000" i="1" dirty="0"/>
              <a:t> as well as </a:t>
            </a:r>
            <a:r>
              <a:rPr lang="nl-NL" sz="2000" i="1" dirty="0" err="1"/>
              <a:t>provide</a:t>
            </a:r>
            <a:r>
              <a:rPr lang="nl-NL" sz="2000" i="1" dirty="0"/>
              <a:t> </a:t>
            </a:r>
            <a:r>
              <a:rPr lang="nl-NL" sz="2000" i="1" dirty="0" err="1"/>
              <a:t>directions</a:t>
            </a:r>
            <a:r>
              <a:rPr lang="nl-NL" sz="2000" i="1" dirty="0"/>
              <a:t> </a:t>
            </a:r>
            <a:r>
              <a:rPr lang="nl-NL" sz="2000" i="1" dirty="0" err="1"/>
              <a:t>for</a:t>
            </a:r>
            <a:r>
              <a:rPr lang="nl-NL" sz="2000" i="1" dirty="0"/>
              <a:t> </a:t>
            </a:r>
            <a:r>
              <a:rPr lang="nl-NL" sz="2000" i="1" dirty="0" err="1"/>
              <a:t>solutions</a:t>
            </a:r>
            <a:r>
              <a:rPr lang="nl-NL" sz="2000" i="1" dirty="0"/>
              <a:t> </a:t>
            </a:r>
            <a:r>
              <a:rPr lang="nl-NL" sz="2000" i="1" dirty="0" err="1"/>
              <a:t>for</a:t>
            </a:r>
            <a:r>
              <a:rPr lang="nl-NL" sz="2000" i="1" dirty="0"/>
              <a:t> </a:t>
            </a:r>
            <a:r>
              <a:rPr lang="nl-NL" sz="2000" i="1" dirty="0" err="1"/>
              <a:t>the</a:t>
            </a:r>
            <a:r>
              <a:rPr lang="nl-NL" sz="2000" i="1" dirty="0"/>
              <a:t> </a:t>
            </a:r>
            <a:r>
              <a:rPr lang="nl-NL" sz="2000" i="1" dirty="0" err="1"/>
              <a:t>value-based</a:t>
            </a:r>
            <a:r>
              <a:rPr lang="nl-NL" sz="2000" i="1" dirty="0"/>
              <a:t> </a:t>
            </a:r>
            <a:r>
              <a:rPr lang="nl-NL" sz="2000" i="1" dirty="0" err="1"/>
              <a:t>healthcare</a:t>
            </a:r>
            <a:r>
              <a:rPr lang="nl-NL" sz="2000" i="1" dirty="0"/>
              <a:t> </a:t>
            </a:r>
            <a:r>
              <a:rPr lang="nl-NL" sz="2000" i="1" dirty="0" err="1"/>
              <a:t>ecosystem</a:t>
            </a:r>
            <a:r>
              <a:rPr lang="nl-NL" sz="2000" i="1" dirty="0"/>
              <a:t> of </a:t>
            </a:r>
            <a:r>
              <a:rPr lang="nl-NL" sz="2000" i="1" dirty="0" err="1"/>
              <a:t>the</a:t>
            </a:r>
            <a:r>
              <a:rPr lang="nl-NL" sz="2000" i="1" dirty="0"/>
              <a:t> </a:t>
            </a:r>
            <a:r>
              <a:rPr lang="nl-NL" sz="2000" i="1" dirty="0" err="1"/>
              <a:t>future</a:t>
            </a:r>
            <a:r>
              <a:rPr lang="nl-NL" sz="2000" i="1" dirty="0"/>
              <a:t>. </a:t>
            </a:r>
            <a:endParaRPr lang="nl-NL" sz="2000" dirty="0"/>
          </a:p>
          <a:p>
            <a:pPr marL="342900" lvl="1" indent="-342900">
              <a:buFont typeface="Wingdings" panose="05000000000000000000" pitchFamily="2" charset="2"/>
              <a:buChar char="Ø"/>
            </a:pPr>
            <a:endParaRPr lang="nl-NL" sz="2000" b="1" dirty="0"/>
          </a:p>
          <a:p>
            <a:pPr marL="0" lvl="1"/>
            <a:r>
              <a:rPr lang="nl-NL" sz="1400" dirty="0" err="1"/>
              <a:t>Plenairies</a:t>
            </a:r>
            <a:r>
              <a:rPr lang="nl-NL" sz="1400" dirty="0"/>
              <a:t> on </a:t>
            </a:r>
            <a:r>
              <a:rPr lang="nl-NL" sz="1400" dirty="0" err="1"/>
              <a:t>value-based</a:t>
            </a:r>
            <a:r>
              <a:rPr lang="nl-NL" sz="1400" dirty="0"/>
              <a:t> </a:t>
            </a:r>
            <a:r>
              <a:rPr lang="nl-NL" sz="1400" dirty="0" err="1"/>
              <a:t>healthcare</a:t>
            </a:r>
            <a:r>
              <a:rPr lang="nl-NL" sz="1400" dirty="0"/>
              <a:t> topics: </a:t>
            </a:r>
            <a:r>
              <a:rPr lang="nl-NL" sz="1400" dirty="0" err="1"/>
              <a:t>PROMs</a:t>
            </a:r>
            <a:r>
              <a:rPr lang="nl-NL" sz="1400" dirty="0"/>
              <a:t>, </a:t>
            </a:r>
            <a:r>
              <a:rPr lang="nl-NL" sz="1400" dirty="0" err="1"/>
              <a:t>PREMs</a:t>
            </a:r>
            <a:r>
              <a:rPr lang="nl-NL" sz="1400" dirty="0"/>
              <a:t>, </a:t>
            </a:r>
            <a:r>
              <a:rPr lang="nl-NL" sz="1400" dirty="0" err="1"/>
              <a:t>Multidisciplinary</a:t>
            </a:r>
            <a:r>
              <a:rPr lang="nl-NL" sz="1400" dirty="0"/>
              <a:t> teams, </a:t>
            </a:r>
            <a:r>
              <a:rPr lang="nl-NL" sz="1400" dirty="0" err="1"/>
              <a:t>Costs</a:t>
            </a:r>
            <a:r>
              <a:rPr lang="nl-NL" sz="1400" dirty="0"/>
              <a:t>, </a:t>
            </a:r>
            <a:r>
              <a:rPr lang="nl-NL" sz="1400" dirty="0" err="1"/>
              <a:t>Reimbursement</a:t>
            </a:r>
            <a:r>
              <a:rPr lang="nl-NL" sz="1400" dirty="0"/>
              <a:t>, Data &amp; IT, </a:t>
            </a:r>
            <a:r>
              <a:rPr lang="nl-NL" sz="1400" dirty="0" err="1"/>
              <a:t>a.o</a:t>
            </a:r>
            <a:r>
              <a:rPr lang="nl-NL" sz="1400" dirty="0"/>
              <a:t>. </a:t>
            </a:r>
          </a:p>
          <a:p>
            <a:pPr marL="838190" lvl="1" indent="-380990"/>
            <a:r>
              <a:rPr lang="nl-NL" sz="1400" dirty="0"/>
              <a:t>Site </a:t>
            </a:r>
            <a:r>
              <a:rPr lang="nl-NL" sz="1400" dirty="0" err="1"/>
              <a:t>visits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various</a:t>
            </a:r>
            <a:r>
              <a:rPr lang="nl-NL" sz="1400" dirty="0"/>
              <a:t> </a:t>
            </a:r>
            <a:r>
              <a:rPr lang="nl-NL" sz="1400" dirty="0" err="1"/>
              <a:t>academic</a:t>
            </a:r>
            <a:r>
              <a:rPr lang="nl-NL" sz="1400" dirty="0"/>
              <a:t>/teaching </a:t>
            </a:r>
            <a:r>
              <a:rPr lang="nl-NL" sz="1400" dirty="0" err="1"/>
              <a:t>hospitals</a:t>
            </a:r>
            <a:r>
              <a:rPr lang="nl-NL" sz="1400" dirty="0"/>
              <a:t>, </a:t>
            </a:r>
            <a:r>
              <a:rPr lang="nl-NL" sz="1400" dirty="0" err="1"/>
              <a:t>general</a:t>
            </a:r>
            <a:r>
              <a:rPr lang="nl-NL" sz="1400" dirty="0"/>
              <a:t> </a:t>
            </a:r>
            <a:r>
              <a:rPr lang="nl-NL" sz="1400" dirty="0" err="1"/>
              <a:t>hospitals</a:t>
            </a:r>
            <a:r>
              <a:rPr lang="nl-NL" sz="1400" dirty="0"/>
              <a:t>, </a:t>
            </a:r>
            <a:r>
              <a:rPr lang="nl-NL" sz="1400" dirty="0" err="1"/>
              <a:t>nursing</a:t>
            </a:r>
            <a:r>
              <a:rPr lang="nl-NL" sz="1400" dirty="0"/>
              <a:t> homes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residential</a:t>
            </a:r>
            <a:r>
              <a:rPr lang="nl-NL" sz="1400" dirty="0"/>
              <a:t> care </a:t>
            </a:r>
            <a:r>
              <a:rPr lang="nl-NL" sz="1400" dirty="0" err="1"/>
              <a:t>facilities</a:t>
            </a:r>
            <a:r>
              <a:rPr lang="nl-NL" sz="1400" dirty="0"/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1638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Willem Jan + Joliene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726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Matthijs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236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Matthijs</a:t>
            </a:r>
          </a:p>
          <a:p>
            <a:endParaRPr lang="nl-NL" dirty="0"/>
          </a:p>
          <a:p>
            <a:r>
              <a:rPr lang="nl-NL" dirty="0"/>
              <a:t>Hoe</a:t>
            </a:r>
            <a:r>
              <a:rPr lang="nl-NL" baseline="0" dirty="0"/>
              <a:t> de handreiking tot stand is gekomen</a:t>
            </a:r>
          </a:p>
          <a:p>
            <a:r>
              <a:rPr lang="nl-NL" baseline="0" dirty="0"/>
              <a:t>De opzet van de workshop verder.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833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Arie, Michele</a:t>
            </a:r>
            <a:r>
              <a:rPr lang="nl-NL" baseline="0" dirty="0"/>
              <a:t> + Joliene</a:t>
            </a:r>
          </a:p>
          <a:p>
            <a:endParaRPr lang="nl-NL" baseline="0" dirty="0"/>
          </a:p>
          <a:p>
            <a:r>
              <a:rPr lang="nl-NL" baseline="0" dirty="0"/>
              <a:t>Uitleg QuickScan ‘</a:t>
            </a:r>
            <a:r>
              <a:rPr lang="nl-NL" baseline="0" dirty="0" err="1"/>
              <a:t>where</a:t>
            </a:r>
            <a:r>
              <a:rPr lang="nl-NL" baseline="0" dirty="0"/>
              <a:t> do </a:t>
            </a:r>
            <a:r>
              <a:rPr lang="nl-NL" baseline="0" dirty="0" err="1"/>
              <a:t>you</a:t>
            </a:r>
            <a:r>
              <a:rPr lang="nl-NL" baseline="0" dirty="0"/>
              <a:t> stand in </a:t>
            </a:r>
            <a:r>
              <a:rPr lang="nl-NL" baseline="0" dirty="0" err="1"/>
              <a:t>your</a:t>
            </a:r>
            <a:r>
              <a:rPr lang="nl-NL" baseline="0" dirty="0"/>
              <a:t> VBHC </a:t>
            </a:r>
            <a:r>
              <a:rPr lang="nl-NL" baseline="0" dirty="0" err="1"/>
              <a:t>implementation</a:t>
            </a:r>
            <a:r>
              <a:rPr lang="nl-NL" baseline="0" dirty="0"/>
              <a:t>?’</a:t>
            </a:r>
          </a:p>
          <a:p>
            <a:pPr marL="228600" indent="-228600">
              <a:buAutoNum type="arabicPeriod"/>
            </a:pPr>
            <a:r>
              <a:rPr lang="nl-NL" baseline="0" dirty="0"/>
              <a:t>Iets anders dan de checklist vragen die in de boekjes staan (of na afloop ophalen)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rgbClr val="2A3D58"/>
                </a:solidFill>
              </a:rPr>
              <a:t>Think</a:t>
            </a:r>
            <a:r>
              <a:rPr lang="nl-NL" dirty="0">
                <a:solidFill>
                  <a:srgbClr val="2A3D58"/>
                </a:solidFill>
              </a:rPr>
              <a:t> of </a:t>
            </a:r>
            <a:r>
              <a:rPr lang="nl-NL" dirty="0" err="1">
                <a:solidFill>
                  <a:srgbClr val="2A3D58"/>
                </a:solidFill>
              </a:rPr>
              <a:t>the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medical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condition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that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you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and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your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local</a:t>
            </a:r>
            <a:r>
              <a:rPr lang="nl-NL" dirty="0">
                <a:solidFill>
                  <a:srgbClr val="2A3D58"/>
                </a:solidFill>
              </a:rPr>
              <a:t> team </a:t>
            </a:r>
            <a:r>
              <a:rPr lang="nl-NL" dirty="0" err="1">
                <a:solidFill>
                  <a:srgbClr val="2A3D58"/>
                </a:solidFill>
              </a:rPr>
              <a:t>work</a:t>
            </a:r>
            <a:r>
              <a:rPr lang="nl-NL" dirty="0">
                <a:solidFill>
                  <a:srgbClr val="2A3D58"/>
                </a:solidFill>
              </a:rPr>
              <a:t> on &amp; get a </a:t>
            </a:r>
            <a:r>
              <a:rPr lang="nl-NL" dirty="0" err="1">
                <a:solidFill>
                  <a:srgbClr val="2A3D58"/>
                </a:solidFill>
              </a:rPr>
              <a:t>pencil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and</a:t>
            </a:r>
            <a:r>
              <a:rPr lang="nl-NL" dirty="0">
                <a:solidFill>
                  <a:srgbClr val="2A3D58"/>
                </a:solidFill>
              </a:rPr>
              <a:t> paper…</a:t>
            </a:r>
          </a:p>
          <a:p>
            <a:pPr marL="228600" indent="-228600">
              <a:buAutoNum type="arabicPeriod"/>
            </a:pPr>
            <a:r>
              <a:rPr lang="nl-NL" sz="2000" dirty="0" err="1">
                <a:solidFill>
                  <a:srgbClr val="2A3D58"/>
                </a:solidFill>
              </a:rPr>
              <a:t>Let’s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  <a:r>
              <a:rPr lang="nl-NL" sz="2000" dirty="0" err="1">
                <a:solidFill>
                  <a:srgbClr val="2A3D58"/>
                </a:solidFill>
              </a:rPr>
              <a:t>all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  <a:r>
              <a:rPr lang="nl-NL" sz="2000" dirty="0" err="1">
                <a:solidFill>
                  <a:srgbClr val="2A3D58"/>
                </a:solidFill>
              </a:rPr>
              <a:t>individually</a:t>
            </a:r>
            <a:r>
              <a:rPr lang="nl-NL" sz="2000" dirty="0">
                <a:solidFill>
                  <a:srgbClr val="2A3D58"/>
                </a:solidFill>
              </a:rPr>
              <a:t> score </a:t>
            </a:r>
            <a:r>
              <a:rPr lang="nl-NL" sz="2000" dirty="0" err="1">
                <a:solidFill>
                  <a:srgbClr val="2A3D58"/>
                </a:solidFill>
              </a:rPr>
              <a:t>the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  <a:r>
              <a:rPr lang="nl-NL" sz="2000" dirty="0" err="1">
                <a:solidFill>
                  <a:srgbClr val="2A3D58"/>
                </a:solidFill>
              </a:rPr>
              <a:t>following</a:t>
            </a:r>
            <a:r>
              <a:rPr lang="nl-NL" sz="2000" dirty="0">
                <a:solidFill>
                  <a:srgbClr val="2A3D58"/>
                </a:solidFill>
              </a:rPr>
              <a:t> 3 items </a:t>
            </a:r>
            <a:r>
              <a:rPr lang="nl-NL" sz="2000" baseline="0" dirty="0">
                <a:solidFill>
                  <a:srgbClr val="2A3D58"/>
                </a:solidFill>
              </a:rPr>
              <a:t>on a </a:t>
            </a:r>
            <a:r>
              <a:rPr lang="nl-NL" sz="2000" baseline="0" dirty="0" err="1">
                <a:solidFill>
                  <a:srgbClr val="2A3D58"/>
                </a:solidFill>
              </a:rPr>
              <a:t>scale</a:t>
            </a:r>
            <a:r>
              <a:rPr lang="nl-NL" sz="2000" baseline="0" dirty="0">
                <a:solidFill>
                  <a:srgbClr val="2A3D58"/>
                </a:solidFill>
              </a:rPr>
              <a:t> </a:t>
            </a:r>
            <a:r>
              <a:rPr lang="nl-NL" sz="2000" baseline="0" dirty="0" err="1">
                <a:solidFill>
                  <a:srgbClr val="2A3D58"/>
                </a:solidFill>
              </a:rPr>
              <a:t>from</a:t>
            </a:r>
            <a:r>
              <a:rPr lang="nl-NL" sz="2000" baseline="0" dirty="0">
                <a:solidFill>
                  <a:srgbClr val="2A3D58"/>
                </a:solidFill>
              </a:rPr>
              <a:t> 1 (</a:t>
            </a:r>
            <a:r>
              <a:rPr lang="nl-NL" sz="2000" baseline="0" dirty="0" err="1">
                <a:solidFill>
                  <a:srgbClr val="2A3D58"/>
                </a:solidFill>
              </a:rPr>
              <a:t>not</a:t>
            </a:r>
            <a:r>
              <a:rPr lang="nl-NL" sz="2000" baseline="0" dirty="0">
                <a:solidFill>
                  <a:srgbClr val="2A3D58"/>
                </a:solidFill>
              </a:rPr>
              <a:t> at </a:t>
            </a:r>
            <a:r>
              <a:rPr lang="nl-NL" sz="2000" baseline="0" dirty="0" err="1">
                <a:solidFill>
                  <a:srgbClr val="2A3D58"/>
                </a:solidFill>
              </a:rPr>
              <a:t>all</a:t>
            </a:r>
            <a:r>
              <a:rPr lang="nl-NL" sz="2000" baseline="0" dirty="0">
                <a:solidFill>
                  <a:srgbClr val="2A3D58"/>
                </a:solidFill>
              </a:rPr>
              <a:t>) </a:t>
            </a:r>
            <a:r>
              <a:rPr lang="nl-NL" sz="2000" baseline="0" dirty="0" err="1">
                <a:solidFill>
                  <a:srgbClr val="2A3D58"/>
                </a:solidFill>
              </a:rPr>
              <a:t>to</a:t>
            </a:r>
            <a:r>
              <a:rPr lang="nl-NL" sz="2000" baseline="0" dirty="0">
                <a:solidFill>
                  <a:srgbClr val="2A3D58"/>
                </a:solidFill>
              </a:rPr>
              <a:t> 5 (</a:t>
            </a:r>
            <a:r>
              <a:rPr lang="nl-NL" sz="2000" baseline="0" dirty="0" err="1">
                <a:solidFill>
                  <a:srgbClr val="2A3D58"/>
                </a:solidFill>
              </a:rPr>
              <a:t>totally</a:t>
            </a:r>
            <a:r>
              <a:rPr lang="nl-NL" sz="2000" baseline="0" dirty="0">
                <a:solidFill>
                  <a:srgbClr val="2A3D58"/>
                </a:solidFill>
              </a:rPr>
              <a:t>)</a:t>
            </a:r>
          </a:p>
          <a:p>
            <a:pPr marL="228600" indent="-228600">
              <a:buAutoNum type="arabicPeriod"/>
            </a:pPr>
            <a:r>
              <a:rPr lang="nl-NL" sz="2000" baseline="0" dirty="0" err="1">
                <a:solidFill>
                  <a:srgbClr val="2A3D58"/>
                </a:solidFill>
              </a:rPr>
              <a:t>Calculate</a:t>
            </a:r>
            <a:r>
              <a:rPr lang="nl-NL" sz="2000" baseline="0" dirty="0">
                <a:solidFill>
                  <a:srgbClr val="2A3D58"/>
                </a:solidFill>
              </a:rPr>
              <a:t> </a:t>
            </a:r>
            <a:r>
              <a:rPr lang="nl-NL" sz="2000" baseline="0" dirty="0" err="1">
                <a:solidFill>
                  <a:srgbClr val="2A3D58"/>
                </a:solidFill>
              </a:rPr>
              <a:t>your</a:t>
            </a:r>
            <a:r>
              <a:rPr lang="nl-NL" sz="2000" baseline="0" dirty="0">
                <a:solidFill>
                  <a:srgbClr val="2A3D58"/>
                </a:solidFill>
              </a:rPr>
              <a:t> </a:t>
            </a:r>
            <a:r>
              <a:rPr lang="nl-NL" sz="2000" baseline="0" dirty="0" err="1">
                <a:solidFill>
                  <a:srgbClr val="2A3D58"/>
                </a:solidFill>
              </a:rPr>
              <a:t>average</a:t>
            </a:r>
            <a:r>
              <a:rPr lang="nl-NL" sz="2000" baseline="0" dirty="0">
                <a:solidFill>
                  <a:srgbClr val="2A3D58"/>
                </a:solidFill>
              </a:rPr>
              <a:t>/</a:t>
            </a:r>
            <a:r>
              <a:rPr lang="nl-NL" sz="2000" baseline="0" dirty="0" err="1">
                <a:solidFill>
                  <a:srgbClr val="2A3D58"/>
                </a:solidFill>
              </a:rPr>
              <a:t>total</a:t>
            </a:r>
            <a:r>
              <a:rPr lang="nl-NL" sz="2000" baseline="0" dirty="0">
                <a:solidFill>
                  <a:srgbClr val="2A3D58"/>
                </a:solidFill>
              </a:rPr>
              <a:t> score</a:t>
            </a:r>
          </a:p>
          <a:p>
            <a:pPr marL="228600" indent="-228600">
              <a:buAutoNum type="arabicPeriod"/>
            </a:pPr>
            <a:endParaRPr lang="nl-NL" sz="2000" dirty="0">
              <a:solidFill>
                <a:srgbClr val="2A3D58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130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toelichten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4AAF8-7333-48D4-A331-21AA2C77FF3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074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70596E-57C3-AB07-B1A2-B6C6A3E09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5B559-41C4-EC4F-9B50-51D67BF0259F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FF2964-9F0C-4882-596A-6280BFE8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94B7DE-BC11-80AD-E2EC-1C4324FF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640B6-4B67-9444-80F2-135F65AAC8C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881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D809F4-FC08-449E-5DD8-47667C22E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8300A-A118-8E48-9847-99C1C99749F7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0A9C63-66E4-B498-13FE-2BEA3A57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ED16A3-C8A1-C787-AA71-4285530A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0F0A7-3430-764C-BE2D-33DDD1B4F56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77894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E67F96-D918-A163-6E4A-65AF23A8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1D9BB-7C7C-8F48-B660-606302E27C32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3FAFE0-FF27-CA40-3437-523B9E803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17D05F-E16E-466B-D23C-472CA313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C1D9E-1CF2-3F4F-8393-3C846AA9D97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1102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A8DFDF-DE4A-CEE2-44B4-8973E43F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2D10-CE4C-8340-B0CB-F748591D343D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26F425-E067-7A3D-E6D1-8CF176B0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41E4F4-2A49-984E-25D3-E29457B76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478AF-FD5E-6247-81B9-80AEC67D245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063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D74D21-6EBA-1890-C787-7336D59B3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5F1D3-5B89-FB48-BECD-FF3CE470CC55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CB500B-78BB-53F4-AC56-2F7B15D6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183F2F-EEAB-D862-D541-322E2895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4EAF0-C0E5-6B46-AF6C-225E90D2F0B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9795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EF69B18-FF08-D288-29C1-1C06013D7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0C047-9989-DD42-AAC5-5F00DD183228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329AC8-3C64-121D-9412-89C2E8DF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23BC2C-D5C6-99F8-BCAF-486898E2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F1D2C-631E-9D42-A733-1778654DCA0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494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1738CD5-5B95-0DC3-22F6-74BD7197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35689-7CDD-5147-81EF-17DC7FAA9254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52B4B81-80F9-F1C1-D51B-A8D99125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A6508B7-80D0-8014-AA0F-BCCB25C7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938EE-8CFA-4D45-A95E-F1EB8E77C49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1328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E6CC3C-EF6A-7DC8-8539-30E21487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A916-D27D-1648-8C26-C2C187498C36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BD0A5A8-F88F-E38E-EF0D-590E7F08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3A973C-AC71-290F-C9F8-5468D191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105C1-1887-8B40-838C-C62DDBE0449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2373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410D558-77B7-8B0F-9B0E-9FC342791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21D1-7E99-FB4C-932A-176452F83AC1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15F16A-5E4F-DBE7-5DB6-AEF86974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6CE2A8-D21F-2C8C-917C-D94BF33D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27993-A185-C247-A48B-4706F5BAA51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9394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D3F994-30EB-181C-11F1-DCD8F283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3F0CC-B1F2-1148-85B1-136764C5B5E8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62EF039-03DD-A409-27BD-429103C4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6B2AAA-0A58-79F9-DEDF-F15262E7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876FD-86F6-8844-9B68-5B1A50D7365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5354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8E4E86-D5AF-FE58-0971-BA7884ED5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1AC04-635A-634A-81B8-A86623C6C8AB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16613B2-953A-8741-7AF9-A963D7BD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2B5DEC-E72B-2BD0-E5A4-1E8B6F8E6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DF40C-F10D-9E4E-B2E4-267848D77F9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601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CB794937-FE91-A104-17E3-3D583DFDBC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389C32CF-F0CB-E2BA-D1E1-0E44B3D2C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Tekststijl van het model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CDA7E3-3D08-27F5-3981-B7030D94C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AE0274-F6B8-354E-9DB0-478A397AA29D}" type="datetimeFigureOut">
              <a:rPr lang="nl-NL"/>
              <a:pPr>
                <a:defRPr/>
              </a:pPr>
              <a:t>28-09-2023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ADDF3F-18EF-272B-2FCF-138FA72D5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575" y="6356350"/>
            <a:ext cx="736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/>
              <a:t>Linnean Initiatief – Webcast “Aan de slag met waardegedreven zorg”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5932D6-8DB3-FEE6-0CC7-FB7A5BEE2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6D56ECC-916F-ED42-8B02-CD5780B95170}" type="slidenum">
              <a:rPr lang="nl-NL" altLang="nl-NL"/>
              <a:pPr/>
              <a:t>‹nr.›</a:t>
            </a:fld>
            <a:endParaRPr lang="nl-NL" altLang="nl-NL"/>
          </a:p>
        </p:txBody>
      </p:sp>
      <p:pic>
        <p:nvPicPr>
          <p:cNvPr id="1031" name="Afbeelding 6">
            <a:extLst>
              <a:ext uri="{FF2B5EF4-FFF2-40B4-BE49-F238E27FC236}">
                <a16:creationId xmlns:a16="http://schemas.microsoft.com/office/drawing/2014/main" id="{3491E23B-2DBF-9328-8C02-96D92EC6C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5981700"/>
            <a:ext cx="163353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7x1vHgJF2cc&amp;list=PLuFG_bSuY1PnEY-4J2qCig23OlQu5cvej&amp;pp=gAQBiAQB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linnean.nl/Beheer/Formulierenmodule/2341986.aspx?t=Aanvraagformulier-brochure-Aan-de-slag-met-waardegedreven-zorg%2fGetting-started-with-VBHC-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jolienemunier@live.nl" TargetMode="External"/><Relationship Id="rId13" Type="http://schemas.openxmlformats.org/officeDocument/2006/relationships/hyperlink" Target="mailto:w.bos@antoniusziekenhuis.nl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a.franx@erasmusmc.nl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mailto:michele@vdkmp.com" TargetMode="External"/><Relationship Id="rId5" Type="http://schemas.openxmlformats.org/officeDocument/2006/relationships/image" Target="../media/image4.jpeg"/><Relationship Id="rId10" Type="http://schemas.openxmlformats.org/officeDocument/2006/relationships/hyperlink" Target="mailto:linnean@zinl.nl" TargetMode="External"/><Relationship Id="rId4" Type="http://schemas.openxmlformats.org/officeDocument/2006/relationships/image" Target="../media/image3.jpeg"/><Relationship Id="rId9" Type="http://schemas.openxmlformats.org/officeDocument/2006/relationships/hyperlink" Target="mailto:mlinde@zinl.nl" TargetMode="External"/><Relationship Id="rId1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>
            <a:extLst>
              <a:ext uri="{FF2B5EF4-FFF2-40B4-BE49-F238E27FC236}">
                <a16:creationId xmlns:a16="http://schemas.microsoft.com/office/drawing/2014/main" id="{3267F250-CC0A-225A-0E5F-0DCE784D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13315" name="Tijdelijke aanduiding voor inhoud 3">
            <a:extLst>
              <a:ext uri="{FF2B5EF4-FFF2-40B4-BE49-F238E27FC236}">
                <a16:creationId xmlns:a16="http://schemas.microsoft.com/office/drawing/2014/main" id="{E8982124-804B-9A0B-CFF6-574E9D5BE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9573"/>
          <a:stretch>
            <a:fillRect/>
          </a:stretch>
        </p:blipFill>
        <p:spPr>
          <a:xfrm>
            <a:off x="0" y="0"/>
            <a:ext cx="12176125" cy="5089525"/>
          </a:xfrm>
        </p:spPr>
      </p:pic>
      <p:sp>
        <p:nvSpPr>
          <p:cNvPr id="13316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  <p:sp>
        <p:nvSpPr>
          <p:cNvPr id="13317" name="Tekstvak 7">
            <a:extLst>
              <a:ext uri="{FF2B5EF4-FFF2-40B4-BE49-F238E27FC236}">
                <a16:creationId xmlns:a16="http://schemas.microsoft.com/office/drawing/2014/main" id="{7B591E0F-91F3-8B68-7E73-5BB28C4E7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506413"/>
            <a:ext cx="6096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4000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GETTING STARTED WITH VALUE BASED HEALTH CARE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711200" y="1690688"/>
            <a:ext cx="4902200" cy="4790478"/>
          </a:xfrm>
          <a:prstGeom prst="rect">
            <a:avLst/>
          </a:prstGeom>
          <a:solidFill>
            <a:srgbClr val="E1A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2A3D58"/>
              </a:solidFill>
            </a:endParaRPr>
          </a:p>
        </p:txBody>
      </p:sp>
      <p:pic>
        <p:nvPicPr>
          <p:cNvPr id="19458" name="Picture 2" descr="https://www.linnean.nl/Communities/Common/Images/Linnean/Bol_zorgpaden_en_uitkomst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44" y="46038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CAREPATHS &amp; OUTCOMES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1200" y="1690688"/>
            <a:ext cx="49022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 smtClean="0">
                <a:solidFill>
                  <a:srgbClr val="2A3D58"/>
                </a:solidFill>
              </a:rPr>
              <a:t>MISSION</a:t>
            </a:r>
          </a:p>
          <a:p>
            <a:pPr marL="0" indent="0" algn="ctr">
              <a:buNone/>
            </a:pPr>
            <a:endParaRPr lang="nl-NL" sz="1800" b="1" dirty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Care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path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described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and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visualized</a:t>
            </a:r>
            <a:endParaRPr lang="nl-NL" sz="2000" dirty="0" smtClean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nl-NL" sz="2000" dirty="0" smtClean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b="1" dirty="0" err="1" smtClean="0">
                <a:solidFill>
                  <a:srgbClr val="2A3D58"/>
                </a:solidFill>
              </a:rPr>
              <a:t>Choice</a:t>
            </a:r>
            <a:r>
              <a:rPr lang="nl-NL" sz="2000" b="1" dirty="0" smtClean="0">
                <a:solidFill>
                  <a:srgbClr val="2A3D58"/>
                </a:solidFill>
              </a:rPr>
              <a:t> aids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and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b="1" dirty="0" smtClean="0">
                <a:solidFill>
                  <a:srgbClr val="2A3D58"/>
                </a:solidFill>
              </a:rPr>
              <a:t>points of shared-</a:t>
            </a:r>
            <a:r>
              <a:rPr lang="nl-NL" sz="2000" b="1" dirty="0" err="1" smtClean="0">
                <a:solidFill>
                  <a:srgbClr val="2A3D58"/>
                </a:solidFill>
              </a:rPr>
              <a:t>decision</a:t>
            </a:r>
            <a:r>
              <a:rPr lang="nl-NL" sz="2000" b="1" dirty="0" smtClean="0">
                <a:solidFill>
                  <a:srgbClr val="2A3D58"/>
                </a:solidFill>
              </a:rPr>
              <a:t> making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000" dirty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b="1" i="0" u="none" strike="noStrike" dirty="0" err="1" smtClean="0">
                <a:solidFill>
                  <a:srgbClr val="2A3D58"/>
                </a:solidFill>
                <a:effectLst/>
              </a:rPr>
              <a:t>Outcomes</a:t>
            </a:r>
            <a:r>
              <a:rPr lang="nl-NL" sz="2000" b="1" i="0" u="none" strike="noStrike" dirty="0" smtClean="0">
                <a:solidFill>
                  <a:srgbClr val="2A3D58"/>
                </a:solidFill>
                <a:effectLst/>
              </a:rPr>
              <a:t> 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of care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2A3D58"/>
                </a:solidFill>
              </a:rPr>
              <a:t> </a:t>
            </a:r>
            <a:r>
              <a:rPr lang="nl-NL" sz="1600" dirty="0" err="1" smtClean="0">
                <a:solidFill>
                  <a:srgbClr val="2A3D58"/>
                </a:solidFill>
              </a:rPr>
              <a:t>Outcomes</a:t>
            </a:r>
            <a:r>
              <a:rPr lang="nl-NL" sz="1600" dirty="0" smtClean="0">
                <a:solidFill>
                  <a:srgbClr val="2A3D58"/>
                </a:solidFill>
              </a:rPr>
              <a:t> </a:t>
            </a:r>
            <a:r>
              <a:rPr lang="nl-NL" sz="1600" dirty="0">
                <a:solidFill>
                  <a:srgbClr val="2A3D58"/>
                </a:solidFill>
              </a:rPr>
              <a:t>set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2A3D58"/>
                </a:solidFill>
              </a:rPr>
              <a:t> </a:t>
            </a:r>
            <a:r>
              <a:rPr lang="nl-NL" sz="1600" dirty="0" smtClean="0">
                <a:solidFill>
                  <a:srgbClr val="2A3D58"/>
                </a:solidFill>
              </a:rPr>
              <a:t>Collection</a:t>
            </a:r>
            <a:endParaRPr lang="nl-NL" sz="1600" dirty="0">
              <a:solidFill>
                <a:srgbClr val="2A3D58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2A3D58"/>
                </a:solidFill>
              </a:rPr>
              <a:t> </a:t>
            </a:r>
            <a:r>
              <a:rPr lang="nl-NL" sz="1600" dirty="0" err="1" smtClean="0">
                <a:solidFill>
                  <a:srgbClr val="2A3D58"/>
                </a:solidFill>
              </a:rPr>
              <a:t>Visualization</a:t>
            </a:r>
            <a:r>
              <a:rPr lang="nl-NL" sz="1600" dirty="0" smtClean="0">
                <a:solidFill>
                  <a:srgbClr val="2A3D58"/>
                </a:solidFill>
              </a:rPr>
              <a:t> </a:t>
            </a:r>
            <a:r>
              <a:rPr lang="nl-NL" sz="1600" dirty="0">
                <a:solidFill>
                  <a:srgbClr val="2A3D58"/>
                </a:solidFill>
              </a:rPr>
              <a:t>in dashboard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90478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5765800" y="1709284"/>
            <a:ext cx="4848963" cy="402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QUICKSCAN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 smtClean="0">
                <a:solidFill>
                  <a:srgbClr val="2A3D58"/>
                </a:solidFill>
                <a:latin typeface="+mn-lt"/>
              </a:rPr>
              <a:t>Is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care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pathway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well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described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are 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health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outcomes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(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Clinical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PROs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)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casemix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variables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structurally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measured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for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medical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condition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individual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health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outcomes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discussed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with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patient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(as part of shared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decision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making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)?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 err="1">
                <a:solidFill>
                  <a:srgbClr val="2A3D58"/>
                </a:solidFill>
              </a:rPr>
              <a:t>To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what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extent</a:t>
            </a:r>
            <a:r>
              <a:rPr lang="nl-NL" dirty="0">
                <a:solidFill>
                  <a:srgbClr val="2A3D58"/>
                </a:solidFill>
              </a:rPr>
              <a:t> are </a:t>
            </a:r>
            <a:r>
              <a:rPr lang="nl-NL" dirty="0" err="1">
                <a:solidFill>
                  <a:srgbClr val="2A3D58"/>
                </a:solidFill>
              </a:rPr>
              <a:t>outcome</a:t>
            </a:r>
            <a:r>
              <a:rPr lang="nl-NL" dirty="0">
                <a:solidFill>
                  <a:srgbClr val="2A3D58"/>
                </a:solidFill>
              </a:rPr>
              <a:t> data </a:t>
            </a:r>
            <a:r>
              <a:rPr lang="nl-NL" dirty="0" err="1">
                <a:solidFill>
                  <a:srgbClr val="2A3D58"/>
                </a:solidFill>
              </a:rPr>
              <a:t>used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to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continuously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improve</a:t>
            </a:r>
            <a:r>
              <a:rPr lang="nl-NL" dirty="0">
                <a:solidFill>
                  <a:srgbClr val="2A3D58"/>
                </a:solidFill>
              </a:rPr>
              <a:t> care in </a:t>
            </a:r>
            <a:r>
              <a:rPr lang="nl-NL" dirty="0" err="1">
                <a:solidFill>
                  <a:srgbClr val="2A3D58"/>
                </a:solidFill>
              </a:rPr>
              <a:t>our</a:t>
            </a:r>
            <a:r>
              <a:rPr lang="nl-NL" dirty="0">
                <a:solidFill>
                  <a:srgbClr val="2A3D58"/>
                </a:solidFill>
              </a:rPr>
              <a:t> team?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endParaRPr lang="nl-NL" dirty="0">
              <a:solidFill>
                <a:srgbClr val="2A3D58"/>
              </a:solidFill>
              <a:latin typeface="+mn-lt"/>
            </a:endParaRP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11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1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www.linnean.nl/home-linnean-model/linnean-model/zorgpaden+en+uitkomsten+-kern/Banner_zorgpaden_en_uitkomsten.png">
            <a:extLst>
              <a:ext uri="{FF2B5EF4-FFF2-40B4-BE49-F238E27FC236}">
                <a16:creationId xmlns:a16="http://schemas.microsoft.com/office/drawing/2014/main" id="{45C4C08F-C054-C2FE-BDE2-1F927FAC3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Ondertitel 2">
            <a:extLst>
              <a:ext uri="{FF2B5EF4-FFF2-40B4-BE49-F238E27FC236}">
                <a16:creationId xmlns:a16="http://schemas.microsoft.com/office/drawing/2014/main" id="{17FCD44D-6955-C251-3090-7F261CFF6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597" y="3060700"/>
            <a:ext cx="10594805" cy="1655763"/>
          </a:xfrm>
        </p:spPr>
        <p:txBody>
          <a:bodyPr/>
          <a:lstStyle/>
          <a:p>
            <a:pPr algn="l"/>
            <a:endParaRPr lang="nl-NL" altLang="nl-NL" b="1" dirty="0">
              <a:solidFill>
                <a:srgbClr val="2A3C57"/>
              </a:solidFill>
            </a:endParaRPr>
          </a:p>
          <a:p>
            <a:pPr algn="l"/>
            <a:endParaRPr lang="nl-NL" altLang="nl-NL" b="1" dirty="0">
              <a:solidFill>
                <a:srgbClr val="2A3C57"/>
              </a:solidFill>
            </a:endParaRPr>
          </a:p>
          <a:p>
            <a:pPr algn="l"/>
            <a:endParaRPr lang="nl-NL" altLang="nl-NL" b="1" dirty="0">
              <a:solidFill>
                <a:srgbClr val="2A3C57"/>
              </a:solidFill>
            </a:endParaRPr>
          </a:p>
          <a:p>
            <a:pPr algn="l"/>
            <a:endParaRPr lang="nl-NL" altLang="nl-NL" b="1" dirty="0">
              <a:solidFill>
                <a:srgbClr val="2A3C57"/>
              </a:solidFill>
            </a:endParaRPr>
          </a:p>
          <a:p>
            <a:pPr algn="l"/>
            <a:endParaRPr lang="nl-NL" altLang="nl-NL" b="1" dirty="0">
              <a:solidFill>
                <a:srgbClr val="2A3C57"/>
              </a:solidFill>
            </a:endParaRPr>
          </a:p>
          <a:p>
            <a:endParaRPr lang="nl-NL" alt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19C73B-8908-1840-9D17-27D44643B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81" b="7553"/>
          <a:stretch/>
        </p:blipFill>
        <p:spPr>
          <a:xfrm>
            <a:off x="1904381" y="2914620"/>
            <a:ext cx="5928289" cy="121650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224A65F-9B11-F34B-A5C3-177F596D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940" y="3141141"/>
            <a:ext cx="3882675" cy="1819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F82D84-641D-8E42-B7E9-897C04361F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914"/>
          <a:stretch/>
        </p:blipFill>
        <p:spPr>
          <a:xfrm>
            <a:off x="7772400" y="4964065"/>
            <a:ext cx="4572018" cy="60825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EFFEDC2-D656-3A4C-B2B2-0091A2A5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1" y="4501890"/>
            <a:ext cx="7599719" cy="23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3888639" y="541549"/>
            <a:ext cx="5964935" cy="1325563"/>
          </a:xfrm>
          <a:prstGeom prst="rect">
            <a:avLst/>
          </a:prstGeom>
          <a:solidFill>
            <a:srgbClr val="E1A2AB"/>
          </a:solidFill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nl-NL" altLang="nl-NL" sz="3200" b="1" dirty="0" smtClean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CAREPATHS &amp; OUTCOMES</a:t>
            </a:r>
            <a:endParaRPr lang="nl-NL" sz="3200" dirty="0"/>
          </a:p>
        </p:txBody>
      </p:sp>
      <p:sp>
        <p:nvSpPr>
          <p:cNvPr id="9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8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ronic Kidney Disease – ICHOM Connect">
            <a:extLst>
              <a:ext uri="{FF2B5EF4-FFF2-40B4-BE49-F238E27FC236}">
                <a16:creationId xmlns:a16="http://schemas.microsoft.com/office/drawing/2014/main" id="{47EDC0CD-496D-8041-8576-733E4EA3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724150"/>
            <a:ext cx="26543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Ondertitel 2">
            <a:extLst>
              <a:ext uri="{FF2B5EF4-FFF2-40B4-BE49-F238E27FC236}">
                <a16:creationId xmlns:a16="http://schemas.microsoft.com/office/drawing/2014/main" id="{17FCD44D-6955-C251-3090-7F261CFF6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597" y="3060700"/>
            <a:ext cx="6275201" cy="3606800"/>
          </a:xfrm>
        </p:spPr>
        <p:txBody>
          <a:bodyPr/>
          <a:lstStyle/>
          <a:p>
            <a:pPr algn="l"/>
            <a:r>
              <a:rPr lang="nl-NL" altLang="nl-NL" b="1" dirty="0" err="1" smtClean="0">
                <a:solidFill>
                  <a:srgbClr val="2A3C57"/>
                </a:solidFill>
              </a:rPr>
              <a:t>Outcomes</a:t>
            </a:r>
            <a:r>
              <a:rPr lang="nl-NL" altLang="nl-NL" b="1" dirty="0" smtClean="0">
                <a:solidFill>
                  <a:srgbClr val="2A3C57"/>
                </a:solidFill>
              </a:rPr>
              <a:t>,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example</a:t>
            </a:r>
            <a:r>
              <a:rPr lang="nl-NL" altLang="nl-NL" b="1" dirty="0" smtClean="0">
                <a:solidFill>
                  <a:srgbClr val="2A3C57"/>
                </a:solidFill>
              </a:rPr>
              <a:t>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Chronic</a:t>
            </a:r>
            <a:r>
              <a:rPr lang="nl-NL" altLang="nl-NL" b="1" dirty="0" smtClean="0">
                <a:solidFill>
                  <a:srgbClr val="2A3C57"/>
                </a:solidFill>
              </a:rPr>
              <a:t>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Kidney</a:t>
            </a:r>
            <a:r>
              <a:rPr lang="nl-NL" altLang="nl-NL" b="1" dirty="0" smtClean="0">
                <a:solidFill>
                  <a:srgbClr val="2A3C57"/>
                </a:solidFill>
              </a:rPr>
              <a:t>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Disease</a:t>
            </a:r>
            <a:r>
              <a:rPr lang="nl-NL" altLang="nl-NL" b="1" dirty="0" smtClean="0">
                <a:solidFill>
                  <a:srgbClr val="2A3C57"/>
                </a:solidFill>
              </a:rPr>
              <a:t>: </a:t>
            </a:r>
            <a:endParaRPr lang="nl-NL" altLang="nl-NL" b="1" dirty="0">
              <a:solidFill>
                <a:srgbClr val="2A3C57"/>
              </a:solidFill>
            </a:endParaRPr>
          </a:p>
          <a:p>
            <a:pPr algn="l"/>
            <a:r>
              <a:rPr lang="nl-NL" altLang="nl-NL" b="1" dirty="0">
                <a:solidFill>
                  <a:srgbClr val="2A3C57"/>
                </a:solidFill>
              </a:rPr>
              <a:t>-    </a:t>
            </a:r>
            <a:r>
              <a:rPr lang="nl-NL" altLang="nl-NL" b="1" dirty="0" smtClean="0">
                <a:solidFill>
                  <a:srgbClr val="2A3C57"/>
                </a:solidFill>
              </a:rPr>
              <a:t>National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registrations</a:t>
            </a:r>
            <a:r>
              <a:rPr lang="nl-NL" altLang="nl-NL" b="1" dirty="0" smtClean="0">
                <a:solidFill>
                  <a:srgbClr val="2A3C57"/>
                </a:solidFill>
              </a:rPr>
              <a:t> 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nl-NL" altLang="nl-NL" b="1" dirty="0">
                <a:solidFill>
                  <a:srgbClr val="2A3C57"/>
                </a:solidFill>
              </a:rPr>
              <a:t>ICHOM</a:t>
            </a:r>
          </a:p>
          <a:p>
            <a:pPr marL="342900" indent="-342900" algn="l">
              <a:buFontTx/>
              <a:buChar char="-"/>
            </a:pPr>
            <a:r>
              <a:rPr lang="nl-NL" altLang="nl-NL" b="1" dirty="0">
                <a:solidFill>
                  <a:srgbClr val="2A3C57"/>
                </a:solidFill>
              </a:rPr>
              <a:t>Santeon </a:t>
            </a:r>
            <a:r>
              <a:rPr lang="nl-NL" altLang="nl-NL" b="1" dirty="0" smtClean="0">
                <a:solidFill>
                  <a:srgbClr val="2A3C57"/>
                </a:solidFill>
              </a:rPr>
              <a:t>scorecard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800100" lvl="1" indent="-342900" algn="l">
              <a:buFontTx/>
              <a:buChar char="-"/>
            </a:pPr>
            <a:r>
              <a:rPr lang="nl-NL" altLang="nl-NL" b="1" dirty="0" err="1" smtClean="0">
                <a:solidFill>
                  <a:srgbClr val="2A3C57"/>
                </a:solidFill>
              </a:rPr>
              <a:t>Outcomes</a:t>
            </a:r>
            <a:r>
              <a:rPr lang="nl-NL" altLang="nl-NL" b="1" dirty="0" smtClean="0">
                <a:solidFill>
                  <a:srgbClr val="2A3C57"/>
                </a:solidFill>
              </a:rPr>
              <a:t>,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process</a:t>
            </a:r>
            <a:r>
              <a:rPr lang="nl-NL" altLang="nl-NL" b="1" dirty="0" smtClean="0">
                <a:solidFill>
                  <a:srgbClr val="2A3C57"/>
                </a:solidFill>
              </a:rPr>
              <a:t>,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costs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nl-NL" altLang="nl-NL" b="1" dirty="0" smtClean="0">
                <a:solidFill>
                  <a:srgbClr val="2A3C57"/>
                </a:solidFill>
              </a:rPr>
              <a:t>Program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Outcome</a:t>
            </a:r>
            <a:r>
              <a:rPr lang="nl-NL" altLang="nl-NL" b="1" dirty="0" smtClean="0">
                <a:solidFill>
                  <a:srgbClr val="2A3C57"/>
                </a:solidFill>
              </a:rPr>
              <a:t>-Based Healthcare </a:t>
            </a:r>
            <a:endParaRPr lang="nl-NL" altLang="nl-NL" b="1" dirty="0">
              <a:solidFill>
                <a:srgbClr val="2A3C57"/>
              </a:solidFill>
            </a:endParaRPr>
          </a:p>
          <a:p>
            <a:pPr algn="l"/>
            <a:endParaRPr lang="nl-NL" altLang="nl-NL" b="1" dirty="0">
              <a:solidFill>
                <a:srgbClr val="2A3C57"/>
              </a:solidFill>
            </a:endParaRPr>
          </a:p>
          <a:p>
            <a:endParaRPr lang="nl-NL" alt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B3221FE-A72D-6C4E-B1A2-727FFAE32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4737346"/>
            <a:ext cx="3587750" cy="1930154"/>
          </a:xfrm>
          <a:prstGeom prst="rect">
            <a:avLst/>
          </a:prstGeom>
        </p:spPr>
      </p:pic>
      <p:pic>
        <p:nvPicPr>
          <p:cNvPr id="3076" name="Picture 4" descr="Rapportage pilot dataverificatie Renine - PDF Free Download">
            <a:extLst>
              <a:ext uri="{FF2B5EF4-FFF2-40B4-BE49-F238E27FC236}">
                <a16:creationId xmlns:a16="http://schemas.microsoft.com/office/drawing/2014/main" id="{11446EE9-ADE0-544C-9946-4AB7372C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46427"/>
            <a:ext cx="1828800" cy="5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linnean.nl/home-linnean-model/linnean-model/zorgpaden+en+uitkomsten+-kern/Banner_zorgpaden_en_uitkomsten.png">
            <a:extLst>
              <a:ext uri="{FF2B5EF4-FFF2-40B4-BE49-F238E27FC236}">
                <a16:creationId xmlns:a16="http://schemas.microsoft.com/office/drawing/2014/main" id="{45C4C08F-C054-C2FE-BDE2-1F927FAC3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3888639" y="541549"/>
            <a:ext cx="5964935" cy="1325563"/>
          </a:xfrm>
          <a:prstGeom prst="rect">
            <a:avLst/>
          </a:prstGeom>
          <a:solidFill>
            <a:srgbClr val="E1A2AB"/>
          </a:solidFill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nl-NL" altLang="nl-NL" sz="3200" b="1" dirty="0" smtClean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CAREPATHS &amp; OUTCOMES</a:t>
            </a:r>
            <a:endParaRPr lang="nl-NL" sz="3200" dirty="0"/>
          </a:p>
        </p:txBody>
      </p:sp>
      <p:sp>
        <p:nvSpPr>
          <p:cNvPr id="9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66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Ondertitel 2">
            <a:extLst>
              <a:ext uri="{FF2B5EF4-FFF2-40B4-BE49-F238E27FC236}">
                <a16:creationId xmlns:a16="http://schemas.microsoft.com/office/drawing/2014/main" id="{17FCD44D-6955-C251-3090-7F261CFF6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597" y="3060700"/>
            <a:ext cx="10594805" cy="1655763"/>
          </a:xfrm>
        </p:spPr>
        <p:txBody>
          <a:bodyPr/>
          <a:lstStyle/>
          <a:p>
            <a:pPr algn="l"/>
            <a:r>
              <a:rPr lang="nl-NL" altLang="nl-NL" b="1" dirty="0" err="1" smtClean="0">
                <a:solidFill>
                  <a:srgbClr val="2A3C57"/>
                </a:solidFill>
              </a:rPr>
              <a:t>Discuss</a:t>
            </a:r>
            <a:r>
              <a:rPr lang="nl-NL" altLang="nl-NL" b="1" dirty="0" smtClean="0">
                <a:solidFill>
                  <a:srgbClr val="2A3C57"/>
                </a:solidFill>
              </a:rPr>
              <a:t>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outcomes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nl-NL" altLang="nl-NL" b="1" dirty="0" smtClean="0">
                <a:solidFill>
                  <a:srgbClr val="2A3C57"/>
                </a:solidFill>
              </a:rPr>
              <a:t>Data </a:t>
            </a:r>
            <a:r>
              <a:rPr lang="nl-NL" altLang="nl-NL" b="1" dirty="0" err="1" smtClean="0">
                <a:solidFill>
                  <a:srgbClr val="2A3C57"/>
                </a:solidFill>
              </a:rPr>
              <a:t>visualisation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Tx/>
              <a:buChar char="-"/>
            </a:pP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nl-NL" altLang="nl-NL" b="1" dirty="0">
                <a:solidFill>
                  <a:srgbClr val="2A3C57"/>
                </a:solidFill>
              </a:rPr>
              <a:t>Benchmarken </a:t>
            </a:r>
          </a:p>
          <a:p>
            <a:pPr marL="800100" lvl="1" indent="-342900" algn="l">
              <a:buFontTx/>
              <a:buChar char="-"/>
            </a:pPr>
            <a:r>
              <a:rPr lang="nl-NL" altLang="nl-NL" b="1" dirty="0" smtClean="0">
                <a:solidFill>
                  <a:srgbClr val="2A3C57"/>
                </a:solidFill>
              </a:rPr>
              <a:t>Time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800100" lvl="1" indent="-342900" algn="l">
              <a:buFontTx/>
              <a:buChar char="-"/>
            </a:pPr>
            <a:r>
              <a:rPr lang="nl-NL" altLang="nl-NL" b="1" dirty="0" smtClean="0">
                <a:solidFill>
                  <a:srgbClr val="2A3C57"/>
                </a:solidFill>
              </a:rPr>
              <a:t>Peers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800100" lvl="1" indent="-342900" algn="l">
              <a:buFontTx/>
              <a:buChar char="-"/>
            </a:pPr>
            <a:endParaRPr lang="nl-NL" altLang="nl-NL" b="1" dirty="0"/>
          </a:p>
          <a:p>
            <a:endParaRPr lang="nl-NL" altLang="nl-NL" dirty="0"/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681C3C10-502E-304C-AAA4-7EE79F01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446" y="2749550"/>
            <a:ext cx="2841553" cy="149500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B995ABD-9382-BA4B-9367-9FBDB6D2C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845" y="3768515"/>
            <a:ext cx="4466600" cy="189589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7B9A396-9E0A-6A4A-AB4C-BB2AFF99A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997" y="4732232"/>
            <a:ext cx="4117647" cy="1895895"/>
          </a:xfrm>
          <a:prstGeom prst="rect">
            <a:avLst/>
          </a:prstGeom>
        </p:spPr>
      </p:pic>
      <p:pic>
        <p:nvPicPr>
          <p:cNvPr id="7" name="Picture 2" descr="https://www.linnean.nl/home-linnean-model/linnean-model/zorgpaden+en+uitkomsten+-kern/Banner_zorgpaden_en_uitkomsten.png">
            <a:extLst>
              <a:ext uri="{FF2B5EF4-FFF2-40B4-BE49-F238E27FC236}">
                <a16:creationId xmlns:a16="http://schemas.microsoft.com/office/drawing/2014/main" id="{45C4C08F-C054-C2FE-BDE2-1F927FAC3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3888639" y="541549"/>
            <a:ext cx="5964935" cy="1325563"/>
          </a:xfrm>
          <a:prstGeom prst="rect">
            <a:avLst/>
          </a:prstGeom>
          <a:solidFill>
            <a:srgbClr val="E1A2AB"/>
          </a:solidFill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nl-NL" altLang="nl-NL" sz="3200" b="1" dirty="0" smtClean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CAREPATHS &amp; OUTCOMES</a:t>
            </a:r>
            <a:endParaRPr lang="nl-NL" sz="3200" dirty="0"/>
          </a:p>
        </p:txBody>
      </p:sp>
      <p:sp>
        <p:nvSpPr>
          <p:cNvPr id="9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3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711200" y="1690688"/>
            <a:ext cx="4902200" cy="4790478"/>
          </a:xfrm>
          <a:prstGeom prst="rect">
            <a:avLst/>
          </a:prstGeom>
          <a:solidFill>
            <a:srgbClr val="E1A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2A3D58"/>
              </a:solidFill>
            </a:endParaRPr>
          </a:p>
        </p:txBody>
      </p:sp>
      <p:pic>
        <p:nvPicPr>
          <p:cNvPr id="19458" name="Picture 2" descr="https://www.linnean.nl/Communities/Common/Images/Linnean/Bol_zorgpaden_en_uitkomst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44" y="46038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CAREPATHS &amp; OUTCOMES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90478"/>
          </a:xfrm>
          <a:prstGeom prst="rect">
            <a:avLst/>
          </a:prstGeom>
        </p:spPr>
      </p:pic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1200" y="1709284"/>
            <a:ext cx="49085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TIPS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Jointly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defining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carepath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with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multidisciplinary</a:t>
            </a:r>
            <a:r>
              <a:rPr lang="nl-NL" sz="1800" dirty="0">
                <a:solidFill>
                  <a:srgbClr val="2A3D58"/>
                </a:solidFill>
              </a:rPr>
              <a:t> team </a:t>
            </a:r>
            <a:r>
              <a:rPr lang="nl-NL" sz="1800" dirty="0" err="1">
                <a:solidFill>
                  <a:srgbClr val="2A3D58"/>
                </a:solidFill>
              </a:rPr>
              <a:t>often</a:t>
            </a:r>
            <a:r>
              <a:rPr lang="nl-NL" sz="1800" dirty="0">
                <a:solidFill>
                  <a:srgbClr val="2A3D58"/>
                </a:solidFill>
              </a:rPr>
              <a:t> leads </a:t>
            </a:r>
            <a:r>
              <a:rPr lang="nl-NL" sz="1800" dirty="0" err="1">
                <a:solidFill>
                  <a:srgbClr val="2A3D58"/>
                </a:solidFill>
              </a:rPr>
              <a:t>to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improvements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greater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mutual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understanding</a:t>
            </a:r>
            <a:r>
              <a:rPr lang="nl-NL" sz="1800" dirty="0">
                <a:solidFill>
                  <a:srgbClr val="2A3D58"/>
                </a:solidFill>
              </a:rPr>
              <a:t>; 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Don't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reinvent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wheel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be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pragmatic</a:t>
            </a:r>
            <a:r>
              <a:rPr lang="nl-NL" sz="1800" dirty="0">
                <a:solidFill>
                  <a:srgbClr val="2A3D58"/>
                </a:solidFill>
              </a:rPr>
              <a:t>. Start </a:t>
            </a:r>
            <a:r>
              <a:rPr lang="nl-NL" sz="1800" dirty="0" err="1">
                <a:solidFill>
                  <a:srgbClr val="2A3D58"/>
                </a:solidFill>
              </a:rPr>
              <a:t>with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what</a:t>
            </a:r>
            <a:r>
              <a:rPr lang="nl-NL" sz="1800" dirty="0">
                <a:solidFill>
                  <a:srgbClr val="2A3D58"/>
                </a:solidFill>
              </a:rPr>
              <a:t> is </a:t>
            </a:r>
            <a:r>
              <a:rPr lang="nl-NL" sz="1800" dirty="0" err="1">
                <a:solidFill>
                  <a:srgbClr val="2A3D58"/>
                </a:solidFill>
              </a:rPr>
              <a:t>already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available</a:t>
            </a:r>
            <a:r>
              <a:rPr lang="nl-NL" sz="1800" dirty="0">
                <a:solidFill>
                  <a:srgbClr val="2A3D58"/>
                </a:solidFill>
              </a:rPr>
              <a:t> in </a:t>
            </a:r>
            <a:r>
              <a:rPr lang="nl-NL" sz="1800" dirty="0" err="1">
                <a:solidFill>
                  <a:srgbClr val="2A3D58"/>
                </a:solidFill>
              </a:rPr>
              <a:t>terms</a:t>
            </a:r>
            <a:r>
              <a:rPr lang="nl-NL" sz="1800" dirty="0">
                <a:solidFill>
                  <a:srgbClr val="2A3D58"/>
                </a:solidFill>
              </a:rPr>
              <a:t> of </a:t>
            </a:r>
            <a:r>
              <a:rPr lang="nl-NL" sz="1800" dirty="0" err="1">
                <a:solidFill>
                  <a:srgbClr val="2A3D58"/>
                </a:solidFill>
              </a:rPr>
              <a:t>outcomes</a:t>
            </a:r>
            <a:r>
              <a:rPr lang="nl-NL" sz="1800" dirty="0">
                <a:solidFill>
                  <a:srgbClr val="2A3D58"/>
                </a:solidFill>
              </a:rPr>
              <a:t>, information </a:t>
            </a:r>
            <a:r>
              <a:rPr lang="nl-NL" sz="1800" dirty="0" err="1">
                <a:solidFill>
                  <a:srgbClr val="2A3D58"/>
                </a:solidFill>
              </a:rPr>
              <a:t>about</a:t>
            </a:r>
            <a:r>
              <a:rPr lang="nl-NL" sz="1800" dirty="0">
                <a:solidFill>
                  <a:srgbClr val="2A3D58"/>
                </a:solidFill>
              </a:rPr>
              <a:t> case mix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measurement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moments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connect</a:t>
            </a:r>
            <a:r>
              <a:rPr lang="nl-NL" sz="1800" dirty="0">
                <a:solidFill>
                  <a:srgbClr val="2A3D58"/>
                </a:solidFill>
              </a:rPr>
              <a:t> as </a:t>
            </a:r>
            <a:r>
              <a:rPr lang="nl-NL" sz="1800" dirty="0" err="1">
                <a:solidFill>
                  <a:srgbClr val="2A3D58"/>
                </a:solidFill>
              </a:rPr>
              <a:t>much</a:t>
            </a:r>
            <a:r>
              <a:rPr lang="nl-NL" sz="1800" dirty="0">
                <a:solidFill>
                  <a:srgbClr val="2A3D58"/>
                </a:solidFill>
              </a:rPr>
              <a:t> as </a:t>
            </a:r>
            <a:r>
              <a:rPr lang="nl-NL" sz="1800" dirty="0" err="1">
                <a:solidFill>
                  <a:srgbClr val="2A3D58"/>
                </a:solidFill>
              </a:rPr>
              <a:t>possible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what</a:t>
            </a:r>
            <a:r>
              <a:rPr lang="nl-NL" sz="1800" dirty="0">
                <a:solidFill>
                  <a:srgbClr val="2A3D58"/>
                </a:solidFill>
              </a:rPr>
              <a:t> has </a:t>
            </a:r>
            <a:r>
              <a:rPr lang="nl-NL" sz="1800" dirty="0" err="1">
                <a:solidFill>
                  <a:srgbClr val="2A3D58"/>
                </a:solidFill>
              </a:rPr>
              <a:t>already</a:t>
            </a:r>
            <a:r>
              <a:rPr lang="nl-NL" sz="1800" dirty="0">
                <a:solidFill>
                  <a:srgbClr val="2A3D58"/>
                </a:solidFill>
              </a:rPr>
              <a:t> been </a:t>
            </a:r>
            <a:r>
              <a:rPr lang="nl-NL" sz="1800" dirty="0" err="1">
                <a:solidFill>
                  <a:srgbClr val="2A3D58"/>
                </a:solidFill>
              </a:rPr>
              <a:t>developed</a:t>
            </a:r>
            <a:r>
              <a:rPr lang="nl-NL" sz="1800" dirty="0">
                <a:solidFill>
                  <a:srgbClr val="2A3D58"/>
                </a:solidFill>
              </a:rPr>
              <a:t> (</a:t>
            </a:r>
            <a:r>
              <a:rPr lang="nl-NL" sz="1800" dirty="0" err="1">
                <a:solidFill>
                  <a:srgbClr val="2A3D58"/>
                </a:solidFill>
              </a:rPr>
              <a:t>nationally</a:t>
            </a:r>
            <a:r>
              <a:rPr lang="nl-NL" sz="1800" dirty="0">
                <a:solidFill>
                  <a:srgbClr val="2A3D58"/>
                </a:solidFill>
              </a:rPr>
              <a:t> &amp; </a:t>
            </a:r>
            <a:r>
              <a:rPr lang="nl-NL" sz="1800" dirty="0" err="1" smtClean="0">
                <a:solidFill>
                  <a:srgbClr val="2A3D58"/>
                </a:solidFill>
              </a:rPr>
              <a:t>internationally</a:t>
            </a:r>
            <a:r>
              <a:rPr lang="nl-NL" sz="1800" dirty="0" smtClean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such</a:t>
            </a:r>
            <a:r>
              <a:rPr lang="nl-NL" sz="1800" dirty="0">
                <a:solidFill>
                  <a:srgbClr val="2A3D58"/>
                </a:solidFill>
              </a:rPr>
              <a:t> as ICHOM;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Make </a:t>
            </a:r>
            <a:r>
              <a:rPr lang="nl-NL" sz="1800" dirty="0" err="1">
                <a:solidFill>
                  <a:srgbClr val="2A3D58"/>
                </a:solidFill>
              </a:rPr>
              <a:t>clear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agreements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about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measurement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moments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validated</a:t>
            </a:r>
            <a:r>
              <a:rPr lang="nl-NL" sz="1800" dirty="0">
                <a:solidFill>
                  <a:srgbClr val="2A3D58"/>
                </a:solidFill>
              </a:rPr>
              <a:t> questionnaires </a:t>
            </a:r>
            <a:r>
              <a:rPr lang="nl-NL" sz="1800" dirty="0" err="1">
                <a:solidFill>
                  <a:srgbClr val="2A3D58"/>
                </a:solidFill>
              </a:rPr>
              <a:t>so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that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you</a:t>
            </a:r>
            <a:r>
              <a:rPr lang="nl-NL" sz="1800" dirty="0">
                <a:solidFill>
                  <a:srgbClr val="2A3D58"/>
                </a:solidFill>
              </a:rPr>
              <a:t> continue </a:t>
            </a:r>
            <a:r>
              <a:rPr lang="nl-NL" sz="1800" dirty="0" err="1">
                <a:solidFill>
                  <a:srgbClr val="2A3D58"/>
                </a:solidFill>
              </a:rPr>
              <a:t>to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compare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apples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apples</a:t>
            </a:r>
            <a:r>
              <a:rPr lang="nl-NL" sz="1800" dirty="0">
                <a:solidFill>
                  <a:srgbClr val="2A3D58"/>
                </a:solidFill>
              </a:rPr>
              <a:t>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Inform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patient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about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purpose</a:t>
            </a:r>
            <a:r>
              <a:rPr lang="nl-NL" sz="1800" dirty="0">
                <a:solidFill>
                  <a:srgbClr val="2A3D58"/>
                </a:solidFill>
              </a:rPr>
              <a:t> of </a:t>
            </a:r>
            <a:r>
              <a:rPr lang="nl-NL" sz="1800" dirty="0" err="1">
                <a:solidFill>
                  <a:srgbClr val="2A3D58"/>
                </a:solidFill>
              </a:rPr>
              <a:t>PROMs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discuss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them</a:t>
            </a:r>
            <a:r>
              <a:rPr lang="nl-NL" sz="1800" dirty="0">
                <a:solidFill>
                  <a:srgbClr val="2A3D58"/>
                </a:solidFill>
              </a:rPr>
              <a:t> in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consultation</a:t>
            </a:r>
            <a:r>
              <a:rPr lang="nl-NL" sz="1800" dirty="0">
                <a:solidFill>
                  <a:srgbClr val="2A3D58"/>
                </a:solidFill>
              </a:rPr>
              <a:t> room.</a:t>
            </a:r>
          </a:p>
        </p:txBody>
      </p:sp>
      <p:sp>
        <p:nvSpPr>
          <p:cNvPr id="12" name="Rechthoek 11"/>
          <p:cNvSpPr/>
          <p:nvPr/>
        </p:nvSpPr>
        <p:spPr>
          <a:xfrm>
            <a:off x="5765800" y="1709284"/>
            <a:ext cx="4848963" cy="4648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TOOLS</a:t>
            </a:r>
          </a:p>
          <a:p>
            <a:pPr marL="0" indent="0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 err="1">
                <a:solidFill>
                  <a:srgbClr val="2A3D58"/>
                </a:solidFill>
                <a:latin typeface="+mn-lt"/>
              </a:rPr>
              <a:t>Advice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set of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generic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PROMs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(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adults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|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children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) 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 err="1">
                <a:solidFill>
                  <a:srgbClr val="2A3D58"/>
                </a:solidFill>
                <a:latin typeface="+mn-lt"/>
              </a:rPr>
              <a:t>Outcome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sets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from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Outcome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-Based Healthcare 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program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ICHOM, but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also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from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professional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group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or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quality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registrations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if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applicable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 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PREM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booklet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 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by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Linnean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(2021)</a:t>
            </a:r>
            <a:endParaRPr lang="nl-NL" dirty="0">
              <a:solidFill>
                <a:srgbClr val="2A3D58"/>
              </a:solidFill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Tools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related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visualizing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care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path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such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as Metro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Mapping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Care Delivery Value Chain 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Tools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training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materials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related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shared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decision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making,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including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road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map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10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44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711199" y="1690688"/>
            <a:ext cx="4902201" cy="4790478"/>
          </a:xfrm>
          <a:prstGeom prst="rect">
            <a:avLst/>
          </a:prstGeom>
          <a:solidFill>
            <a:srgbClr val="DAC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752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MISSION</a:t>
            </a:r>
            <a:endParaRPr lang="nl-NL" b="1" dirty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b="0" i="0" u="none" strike="noStrike" dirty="0" err="1">
                <a:solidFill>
                  <a:srgbClr val="2A3D58"/>
                </a:solidFill>
                <a:effectLst/>
              </a:rPr>
              <a:t>Insight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 in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costs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across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the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entire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carepath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000" b="0" i="0" u="none" strike="noStrike" dirty="0">
              <a:solidFill>
                <a:srgbClr val="2A3D58"/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err="1">
                <a:solidFill>
                  <a:srgbClr val="2A3D58"/>
                </a:solidFill>
              </a:rPr>
              <a:t>Improvements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  <a:r>
              <a:rPr lang="nl-NL" sz="2000" dirty="0" err="1">
                <a:solidFill>
                  <a:srgbClr val="2A3D58"/>
                </a:solidFill>
              </a:rPr>
              <a:t>based</a:t>
            </a:r>
            <a:r>
              <a:rPr lang="nl-NL" sz="2000" dirty="0">
                <a:solidFill>
                  <a:srgbClr val="2A3D58"/>
                </a:solidFill>
              </a:rPr>
              <a:t> on </a:t>
            </a:r>
            <a:r>
              <a:rPr lang="nl-NL" sz="2000" dirty="0" err="1">
                <a:solidFill>
                  <a:srgbClr val="2A3D58"/>
                </a:solidFill>
              </a:rPr>
              <a:t>insight</a:t>
            </a:r>
            <a:r>
              <a:rPr lang="nl-NL" sz="2000" dirty="0">
                <a:solidFill>
                  <a:srgbClr val="2A3D58"/>
                </a:solidFill>
              </a:rPr>
              <a:t> in </a:t>
            </a:r>
            <a:r>
              <a:rPr lang="nl-NL" sz="2000" dirty="0" err="1">
                <a:solidFill>
                  <a:srgbClr val="2A3D58"/>
                </a:solidFill>
              </a:rPr>
              <a:t>outcomes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  <a:r>
              <a:rPr lang="nl-NL" sz="2000" dirty="0" err="1">
                <a:solidFill>
                  <a:srgbClr val="2A3D58"/>
                </a:solidFill>
              </a:rPr>
              <a:t>and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  <a:r>
              <a:rPr lang="nl-NL" sz="2000" dirty="0" err="1">
                <a:solidFill>
                  <a:srgbClr val="2A3D58"/>
                </a:solidFill>
              </a:rPr>
              <a:t>costs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000" b="1" i="0" u="none" strike="noStrike" dirty="0">
              <a:solidFill>
                <a:srgbClr val="2A3D58"/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Value-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based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payment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0" i="0" u="none" strike="noStrike" dirty="0" err="1">
                <a:solidFill>
                  <a:srgbClr val="2A3D58"/>
                </a:solidFill>
                <a:effectLst/>
              </a:rPr>
              <a:t>agreements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0" i="0" u="none" strike="noStrike" dirty="0" err="1">
                <a:solidFill>
                  <a:srgbClr val="2A3D58"/>
                </a:solidFill>
                <a:effectLst/>
              </a:rPr>
              <a:t>to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0" i="0" u="none" strike="noStrike" dirty="0" err="1">
                <a:solidFill>
                  <a:srgbClr val="2A3D58"/>
                </a:solidFill>
                <a:effectLst/>
              </a:rPr>
              <a:t>encourage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0" i="0" u="none" strike="noStrike" dirty="0" err="1">
                <a:solidFill>
                  <a:srgbClr val="2A3D58"/>
                </a:solidFill>
                <a:effectLst/>
              </a:rPr>
              <a:t>the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 delivery of </a:t>
            </a:r>
            <a:r>
              <a:rPr lang="nl-NL" sz="2000" b="0" i="0" u="none" strike="noStrike" dirty="0" err="1">
                <a:solidFill>
                  <a:srgbClr val="2A3D58"/>
                </a:solidFill>
                <a:effectLst/>
              </a:rPr>
              <a:t>the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 best care.</a:t>
            </a:r>
            <a:endParaRPr lang="nl-NL" sz="2000" dirty="0">
              <a:solidFill>
                <a:srgbClr val="2A3D58"/>
              </a:solidFill>
            </a:endParaRPr>
          </a:p>
        </p:txBody>
      </p:sp>
      <p:pic>
        <p:nvPicPr>
          <p:cNvPr id="17410" name="Picture 2" descr="https://www.linnean.nl/Communities/Common/Images/Linnean/Bol_kosten_en_bekostig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56" y="111126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COSTS &amp; REIMBURSEMENTS</a:t>
            </a:r>
            <a:endParaRPr lang="nl-NL" b="1" dirty="0">
              <a:solidFill>
                <a:srgbClr val="2A3D5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90478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5765800" y="1709284"/>
            <a:ext cx="4848963" cy="289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QUICKSCAN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Do we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know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costs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reimbursements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related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medical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condition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what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extent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is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team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financially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responsible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there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agreements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with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healthcare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insurers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on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value-based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contracts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/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payments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?</a:t>
            </a:r>
            <a:endParaRPr lang="nl-NL" dirty="0">
              <a:solidFill>
                <a:srgbClr val="2A3D58"/>
              </a:solidFill>
              <a:latin typeface="+mn-lt"/>
            </a:endParaRP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10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64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711199" y="1690688"/>
            <a:ext cx="4902201" cy="4790478"/>
          </a:xfrm>
          <a:prstGeom prst="rect">
            <a:avLst/>
          </a:prstGeom>
          <a:solidFill>
            <a:srgbClr val="DAC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410" name="Picture 2" descr="https://www.linnean.nl/Communities/Common/Images/Linnean/Bol_kosten_en_bekostig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56" y="111126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COSTS &amp; REIMBURSEMENTS</a:t>
            </a:r>
            <a:endParaRPr lang="nl-NL" b="1" dirty="0">
              <a:solidFill>
                <a:srgbClr val="2A3D5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90478"/>
          </a:xfrm>
          <a:prstGeom prst="rect">
            <a:avLst/>
          </a:prstGeom>
        </p:spPr>
      </p:pic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1200" y="1709284"/>
            <a:ext cx="49085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TIPS</a:t>
            </a:r>
          </a:p>
          <a:p>
            <a:pPr marL="0" indent="0" algn="ctr">
              <a:buNone/>
            </a:pPr>
            <a:endParaRPr lang="nl-NL" sz="1800" b="1" dirty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Connect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medical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financial </a:t>
            </a:r>
            <a:r>
              <a:rPr lang="nl-NL" sz="1800" dirty="0" err="1">
                <a:solidFill>
                  <a:srgbClr val="2A3D58"/>
                </a:solidFill>
              </a:rPr>
              <a:t>worlds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by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involving</a:t>
            </a:r>
            <a:r>
              <a:rPr lang="nl-NL" sz="1800" dirty="0">
                <a:solidFill>
                  <a:srgbClr val="2A3D58"/>
                </a:solidFill>
              </a:rPr>
              <a:t> a financial professional in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multidisciplinary</a:t>
            </a:r>
            <a:r>
              <a:rPr lang="nl-NL" sz="1800" dirty="0">
                <a:solidFill>
                  <a:srgbClr val="2A3D58"/>
                </a:solidFill>
              </a:rPr>
              <a:t> team;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Improvement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initiatives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can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be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better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prioritized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based</a:t>
            </a:r>
            <a:r>
              <a:rPr lang="nl-NL" sz="1800" dirty="0">
                <a:solidFill>
                  <a:srgbClr val="2A3D58"/>
                </a:solidFill>
              </a:rPr>
              <a:t> on </a:t>
            </a:r>
            <a:r>
              <a:rPr lang="nl-NL" sz="1800" dirty="0" err="1">
                <a:solidFill>
                  <a:srgbClr val="2A3D58"/>
                </a:solidFill>
              </a:rPr>
              <a:t>outcomes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costs</a:t>
            </a:r>
            <a:r>
              <a:rPr lang="nl-NL" sz="1800" dirty="0">
                <a:solidFill>
                  <a:srgbClr val="2A3D58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All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 smtClean="0">
                <a:solidFill>
                  <a:srgbClr val="2A3D58"/>
                </a:solidFill>
              </a:rPr>
              <a:t>hospitals</a:t>
            </a:r>
            <a:r>
              <a:rPr lang="nl-NL" sz="1800" dirty="0" smtClean="0">
                <a:solidFill>
                  <a:srgbClr val="2A3D58"/>
                </a:solidFill>
              </a:rPr>
              <a:t> in </a:t>
            </a:r>
            <a:r>
              <a:rPr lang="nl-NL" sz="1800" dirty="0" err="1" smtClean="0">
                <a:solidFill>
                  <a:srgbClr val="2A3D58"/>
                </a:solidFill>
              </a:rPr>
              <a:t>the</a:t>
            </a:r>
            <a:r>
              <a:rPr lang="nl-NL" sz="1800" dirty="0" smtClean="0">
                <a:solidFill>
                  <a:srgbClr val="2A3D58"/>
                </a:solidFill>
              </a:rPr>
              <a:t> Netherlands </a:t>
            </a:r>
            <a:r>
              <a:rPr lang="nl-NL" sz="1800" dirty="0" err="1">
                <a:solidFill>
                  <a:srgbClr val="2A3D58"/>
                </a:solidFill>
              </a:rPr>
              <a:t>use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approximate</a:t>
            </a:r>
            <a:r>
              <a:rPr lang="nl-NL" sz="1800" dirty="0">
                <a:solidFill>
                  <a:srgbClr val="2A3D58"/>
                </a:solidFill>
              </a:rPr>
              <a:t> Activity-Based </a:t>
            </a:r>
            <a:r>
              <a:rPr lang="nl-NL" sz="1800" dirty="0" err="1">
                <a:solidFill>
                  <a:srgbClr val="2A3D58"/>
                </a:solidFill>
              </a:rPr>
              <a:t>Costing</a:t>
            </a:r>
            <a:r>
              <a:rPr lang="nl-NL" sz="1800" dirty="0">
                <a:solidFill>
                  <a:srgbClr val="2A3D58"/>
                </a:solidFill>
              </a:rPr>
              <a:t> (ABC) </a:t>
            </a:r>
            <a:r>
              <a:rPr lang="nl-NL" sz="1800" dirty="0" err="1">
                <a:solidFill>
                  <a:srgbClr val="2A3D58"/>
                </a:solidFill>
              </a:rPr>
              <a:t>cost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price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calculation</a:t>
            </a:r>
            <a:r>
              <a:rPr lang="nl-NL" sz="1800" dirty="0">
                <a:solidFill>
                  <a:srgbClr val="2A3D58"/>
                </a:solidFill>
              </a:rPr>
              <a:t>;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Be </a:t>
            </a:r>
            <a:r>
              <a:rPr lang="nl-NL" sz="1800" dirty="0" err="1">
                <a:solidFill>
                  <a:srgbClr val="2A3D58"/>
                </a:solidFill>
              </a:rPr>
              <a:t>pragmatic</a:t>
            </a:r>
            <a:r>
              <a:rPr lang="nl-NL" sz="1800" dirty="0">
                <a:solidFill>
                  <a:srgbClr val="2A3D58"/>
                </a:solidFill>
              </a:rPr>
              <a:t>; start </a:t>
            </a:r>
            <a:r>
              <a:rPr lang="nl-NL" sz="1800" dirty="0" err="1">
                <a:solidFill>
                  <a:srgbClr val="2A3D58"/>
                </a:solidFill>
              </a:rPr>
              <a:t>with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largest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cost</a:t>
            </a:r>
            <a:r>
              <a:rPr lang="nl-NL" sz="1800" dirty="0">
                <a:solidFill>
                  <a:srgbClr val="2A3D58"/>
                </a:solidFill>
              </a:rPr>
              <a:t> drivers;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You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cannot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solve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financing</a:t>
            </a:r>
            <a:r>
              <a:rPr lang="nl-NL" sz="1800" dirty="0">
                <a:solidFill>
                  <a:srgbClr val="2A3D58"/>
                </a:solidFill>
              </a:rPr>
              <a:t> issue </a:t>
            </a:r>
            <a:r>
              <a:rPr lang="nl-NL" sz="1800" dirty="0" err="1">
                <a:solidFill>
                  <a:srgbClr val="2A3D58"/>
                </a:solidFill>
              </a:rPr>
              <a:t>by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focusing</a:t>
            </a:r>
            <a:r>
              <a:rPr lang="nl-NL" sz="1800" dirty="0">
                <a:solidFill>
                  <a:srgbClr val="2A3D58"/>
                </a:solidFill>
              </a:rPr>
              <a:t> on </a:t>
            </a:r>
            <a:r>
              <a:rPr lang="nl-NL" sz="1800" dirty="0" err="1">
                <a:solidFill>
                  <a:srgbClr val="2A3D58"/>
                </a:solidFill>
              </a:rPr>
              <a:t>financing</a:t>
            </a:r>
            <a:r>
              <a:rPr lang="nl-NL" sz="1800" dirty="0">
                <a:solidFill>
                  <a:srgbClr val="2A3D58"/>
                </a:solidFill>
              </a:rPr>
              <a:t>.</a:t>
            </a:r>
          </a:p>
        </p:txBody>
      </p:sp>
      <p:sp>
        <p:nvSpPr>
          <p:cNvPr id="11" name="Rechthoek 10"/>
          <p:cNvSpPr/>
          <p:nvPr/>
        </p:nvSpPr>
        <p:spPr>
          <a:xfrm>
            <a:off x="5765800" y="1709284"/>
            <a:ext cx="4848963" cy="2020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TOOLS</a:t>
            </a:r>
          </a:p>
          <a:p>
            <a:pPr marL="0" indent="0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Whitepaper on Value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based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care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with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outcomes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costs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by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Linnean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(2021)</a:t>
            </a:r>
            <a:endParaRPr lang="nl-NL" dirty="0">
              <a:solidFill>
                <a:srgbClr val="2A3D58"/>
              </a:solidFill>
              <a:latin typeface="+mn-lt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Playlist 'Value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based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payment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’ on </a:t>
            </a:r>
            <a:r>
              <a:rPr lang="nl-NL" dirty="0" err="1" smtClean="0">
                <a:solidFill>
                  <a:srgbClr val="2A3D58"/>
                </a:solidFill>
                <a:latin typeface="+mn-lt"/>
                <a:hlinkClick r:id="rId5"/>
              </a:rPr>
              <a:t>Youtube</a:t>
            </a:r>
            <a:endParaRPr lang="nl-NL" dirty="0">
              <a:solidFill>
                <a:srgbClr val="2A3D58"/>
              </a:solidFill>
              <a:latin typeface="+mn-lt"/>
            </a:endParaRP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8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5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linnean.nl/Communities/Common/Images/Linnean/Bol_ketensamenwer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56" y="70744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711199" y="1690688"/>
            <a:ext cx="4902201" cy="4780656"/>
          </a:xfrm>
          <a:prstGeom prst="rect">
            <a:avLst/>
          </a:prstGeom>
          <a:solidFill>
            <a:srgbClr val="CFD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CARE COLLABORATIONS</a:t>
            </a:r>
            <a:endParaRPr lang="nl-NL" b="1" dirty="0">
              <a:solidFill>
                <a:srgbClr val="2A3D5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709284"/>
            <a:ext cx="47752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MISSION</a:t>
            </a:r>
            <a:endParaRPr lang="nl-NL" b="1" dirty="0">
              <a:solidFill>
                <a:srgbClr val="2A3D58"/>
              </a:solidFill>
            </a:endParaRPr>
          </a:p>
          <a:p>
            <a:pPr marL="0" indent="0" algn="ctr">
              <a:buNone/>
            </a:pPr>
            <a:endParaRPr lang="nl-NL" sz="1800" b="1" dirty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err="1" smtClean="0">
                <a:solidFill>
                  <a:srgbClr val="2A3D58"/>
                </a:solidFill>
              </a:rPr>
              <a:t>Integrated</a:t>
            </a:r>
            <a:r>
              <a:rPr lang="nl-NL" sz="2000" dirty="0" smtClean="0">
                <a:solidFill>
                  <a:srgbClr val="2A3D58"/>
                </a:solidFill>
              </a:rPr>
              <a:t> care/cooperation in </a:t>
            </a:r>
            <a:r>
              <a:rPr lang="nl-NL" sz="2000" dirty="0" err="1" smtClean="0">
                <a:solidFill>
                  <a:srgbClr val="2A3D58"/>
                </a:solidFill>
              </a:rPr>
              <a:t>the</a:t>
            </a:r>
            <a:r>
              <a:rPr lang="nl-NL" sz="2000" dirty="0" smtClean="0">
                <a:solidFill>
                  <a:srgbClr val="2A3D58"/>
                </a:solidFill>
              </a:rPr>
              <a:t> chain/</a:t>
            </a:r>
            <a:r>
              <a:rPr lang="nl-NL" sz="2000" dirty="0" err="1" smtClean="0">
                <a:solidFill>
                  <a:srgbClr val="2A3D58"/>
                </a:solidFill>
              </a:rPr>
              <a:t>network</a:t>
            </a:r>
            <a:endParaRPr lang="nl-NL" sz="2000" dirty="0" smtClean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err="1" smtClean="0">
                <a:solidFill>
                  <a:srgbClr val="2A3D58"/>
                </a:solidFill>
              </a:rPr>
              <a:t>Governance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structure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and</a:t>
            </a:r>
            <a:r>
              <a:rPr lang="nl-NL" sz="2000" dirty="0" smtClean="0">
                <a:solidFill>
                  <a:srgbClr val="2A3D58"/>
                </a:solidFill>
              </a:rPr>
              <a:t> joint </a:t>
            </a:r>
            <a:r>
              <a:rPr lang="nl-NL" sz="2000" dirty="0" err="1" smtClean="0">
                <a:solidFill>
                  <a:srgbClr val="2A3D58"/>
                </a:solidFill>
              </a:rPr>
              <a:t>responsibility</a:t>
            </a:r>
            <a:endParaRPr lang="nl-NL" sz="2000" dirty="0">
              <a:solidFill>
                <a:srgbClr val="2A3D58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8065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5765800" y="1709284"/>
            <a:ext cx="4848963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QUICKSCAN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what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extent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all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healthcare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providers in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entire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(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internal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external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) care chain part of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team?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Is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entire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care chain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jointly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responsible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for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both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outcomes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costs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what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extent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good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practices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shared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outside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care chain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learn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from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?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10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06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linnean.nl/Communities/Common/Images/Linnean/Bol_ketensamenwer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56" y="70744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711199" y="1690688"/>
            <a:ext cx="4902201" cy="4780656"/>
          </a:xfrm>
          <a:prstGeom prst="rect">
            <a:avLst/>
          </a:prstGeom>
          <a:solidFill>
            <a:srgbClr val="CFD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CARE COLLABORATIONS</a:t>
            </a:r>
            <a:endParaRPr lang="nl-NL" b="1" dirty="0">
              <a:solidFill>
                <a:srgbClr val="2A3D5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80656"/>
          </a:xfrm>
          <a:prstGeom prst="rect">
            <a:avLst/>
          </a:prstGeom>
        </p:spPr>
      </p:pic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1200" y="1709284"/>
            <a:ext cx="49085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TIPS</a:t>
            </a:r>
          </a:p>
          <a:p>
            <a:pPr marL="0" indent="0" algn="ctr">
              <a:buNone/>
            </a:pPr>
            <a:endParaRPr lang="nl-NL" sz="1800" b="1" dirty="0">
              <a:solidFill>
                <a:srgbClr val="2A3D58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For </a:t>
            </a:r>
            <a:r>
              <a:rPr lang="nl-NL" sz="1800" dirty="0" err="1">
                <a:solidFill>
                  <a:srgbClr val="2A3D58"/>
                </a:solidFill>
              </a:rPr>
              <a:t>patients</a:t>
            </a:r>
            <a:r>
              <a:rPr lang="nl-NL" sz="1800" dirty="0">
                <a:solidFill>
                  <a:srgbClr val="2A3D58"/>
                </a:solidFill>
              </a:rPr>
              <a:t>, care </a:t>
            </a:r>
            <a:r>
              <a:rPr lang="nl-NL" sz="1800" dirty="0" err="1">
                <a:solidFill>
                  <a:srgbClr val="2A3D58"/>
                </a:solidFill>
              </a:rPr>
              <a:t>usually</a:t>
            </a:r>
            <a:r>
              <a:rPr lang="nl-NL" sz="1800" dirty="0">
                <a:solidFill>
                  <a:srgbClr val="2A3D58"/>
                </a:solidFill>
              </a:rPr>
              <a:t> does </a:t>
            </a:r>
            <a:r>
              <a:rPr lang="nl-NL" sz="1800" dirty="0" err="1">
                <a:solidFill>
                  <a:srgbClr val="2A3D58"/>
                </a:solidFill>
              </a:rPr>
              <a:t>not</a:t>
            </a:r>
            <a:r>
              <a:rPr lang="nl-NL" sz="1800" dirty="0">
                <a:solidFill>
                  <a:srgbClr val="2A3D58"/>
                </a:solidFill>
              </a:rPr>
              <a:t> start </a:t>
            </a:r>
            <a:r>
              <a:rPr lang="nl-NL" sz="1800" dirty="0" err="1">
                <a:solidFill>
                  <a:srgbClr val="2A3D58"/>
                </a:solidFill>
              </a:rPr>
              <a:t>when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they</a:t>
            </a:r>
            <a:r>
              <a:rPr lang="nl-NL" sz="1800" dirty="0">
                <a:solidFill>
                  <a:srgbClr val="2A3D58"/>
                </a:solidFill>
              </a:rPr>
              <a:t> enter a </a:t>
            </a:r>
            <a:r>
              <a:rPr lang="nl-NL" sz="1800" dirty="0" err="1">
                <a:solidFill>
                  <a:srgbClr val="2A3D58"/>
                </a:solidFill>
              </a:rPr>
              <a:t>hospital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 smtClean="0">
                <a:solidFill>
                  <a:srgbClr val="2A3D58"/>
                </a:solidFill>
              </a:rPr>
              <a:t>certainly</a:t>
            </a:r>
            <a:r>
              <a:rPr lang="nl-NL" sz="1800" dirty="0" smtClean="0">
                <a:solidFill>
                  <a:srgbClr val="2A3D58"/>
                </a:solidFill>
              </a:rPr>
              <a:t> does </a:t>
            </a:r>
            <a:r>
              <a:rPr lang="nl-NL" sz="1800" dirty="0" err="1">
                <a:solidFill>
                  <a:srgbClr val="2A3D58"/>
                </a:solidFill>
              </a:rPr>
              <a:t>not</a:t>
            </a:r>
            <a:r>
              <a:rPr lang="nl-NL" sz="1800" dirty="0">
                <a:solidFill>
                  <a:srgbClr val="2A3D58"/>
                </a:solidFill>
              </a:rPr>
              <a:t> stop </a:t>
            </a:r>
            <a:r>
              <a:rPr lang="nl-NL" sz="1800" dirty="0" err="1">
                <a:solidFill>
                  <a:srgbClr val="2A3D58"/>
                </a:solidFill>
              </a:rPr>
              <a:t>when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leave</a:t>
            </a:r>
            <a:r>
              <a:rPr lang="nl-NL" sz="1800" dirty="0">
                <a:solidFill>
                  <a:srgbClr val="2A3D58"/>
                </a:solidFill>
              </a:rPr>
              <a:t>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Involve</a:t>
            </a:r>
            <a:r>
              <a:rPr lang="nl-NL" sz="1800" dirty="0">
                <a:solidFill>
                  <a:srgbClr val="2A3D58"/>
                </a:solidFill>
              </a:rPr>
              <a:t> chain partners in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multidisciplinary</a:t>
            </a:r>
            <a:r>
              <a:rPr lang="nl-NL" sz="1800" dirty="0">
                <a:solidFill>
                  <a:srgbClr val="2A3D58"/>
                </a:solidFill>
              </a:rPr>
              <a:t> team;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Substitution</a:t>
            </a:r>
            <a:r>
              <a:rPr lang="nl-NL" sz="1800" dirty="0">
                <a:solidFill>
                  <a:srgbClr val="2A3D58"/>
                </a:solidFill>
              </a:rPr>
              <a:t> of care </a:t>
            </a:r>
            <a:r>
              <a:rPr lang="nl-NL" sz="1800" dirty="0" err="1">
                <a:solidFill>
                  <a:srgbClr val="2A3D58"/>
                </a:solidFill>
              </a:rPr>
              <a:t>affects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patient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population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within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your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healthcare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organization</a:t>
            </a:r>
            <a:r>
              <a:rPr lang="nl-NL" sz="1800" dirty="0">
                <a:solidFill>
                  <a:srgbClr val="2A3D58"/>
                </a:solidFill>
              </a:rPr>
              <a:t>.</a:t>
            </a:r>
            <a:endParaRPr lang="nl-NL" sz="2000" dirty="0">
              <a:solidFill>
                <a:srgbClr val="2A3D58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765800" y="1709284"/>
            <a:ext cx="4848963" cy="2020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TOOLS</a:t>
            </a:r>
          </a:p>
          <a:p>
            <a:pPr marL="0" indent="0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Whitepaper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Condition-oriented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Organizational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Models</a:t>
            </a:r>
            <a:endParaRPr lang="nl-NL" dirty="0" smtClean="0">
              <a:solidFill>
                <a:srgbClr val="2A3D58"/>
              </a:solidFill>
              <a:latin typeface="+mn-lt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 smtClean="0">
                <a:solidFill>
                  <a:srgbClr val="2A3D58"/>
                </a:solidFill>
                <a:latin typeface="+mn-lt"/>
              </a:rPr>
              <a:t>Stakeholder- 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&amp; 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Network 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Analyses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8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81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linnean.nl/Communities/Common/Images/Linnean/Bol_leren%20en%20verbeter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56" y="49498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711199" y="1690688"/>
            <a:ext cx="4902201" cy="4780656"/>
          </a:xfrm>
          <a:prstGeom prst="rect">
            <a:avLst/>
          </a:prstGeom>
          <a:solidFill>
            <a:srgbClr val="FFD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 &amp; IMPROVING</a:t>
            </a:r>
            <a:endParaRPr lang="nl-NL" b="1" dirty="0">
              <a:solidFill>
                <a:srgbClr val="2A3D5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74699" y="1767235"/>
            <a:ext cx="47752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MISSION</a:t>
            </a:r>
            <a:endParaRPr lang="nl-NL" b="1" dirty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nl-NL" sz="2000" b="1" i="0" u="none" strike="noStrike" dirty="0" smtClean="0">
              <a:solidFill>
                <a:srgbClr val="2A3D58"/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smtClean="0">
                <a:solidFill>
                  <a:srgbClr val="2A3D58"/>
                </a:solidFill>
              </a:rPr>
              <a:t>Common </a:t>
            </a:r>
            <a:r>
              <a:rPr lang="nl-NL" sz="2000" dirty="0" err="1" smtClean="0">
                <a:solidFill>
                  <a:srgbClr val="2A3D58"/>
                </a:solidFill>
              </a:rPr>
              <a:t>understanding</a:t>
            </a:r>
            <a:r>
              <a:rPr lang="nl-NL" sz="2000" dirty="0" smtClean="0">
                <a:solidFill>
                  <a:srgbClr val="2A3D58"/>
                </a:solidFill>
              </a:rPr>
              <a:t> of VBHC </a:t>
            </a:r>
            <a:r>
              <a:rPr lang="nl-NL" sz="2000" dirty="0" err="1" smtClean="0">
                <a:solidFill>
                  <a:srgbClr val="2A3D58"/>
                </a:solidFill>
              </a:rPr>
              <a:t>principles</a:t>
            </a:r>
            <a:endParaRPr lang="nl-NL" sz="2000" dirty="0" smtClean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nl-NL" sz="2000" dirty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b="1" i="0" u="none" strike="noStrike" dirty="0" err="1" smtClean="0">
                <a:solidFill>
                  <a:srgbClr val="2A3D58"/>
                </a:solidFill>
                <a:effectLst/>
              </a:rPr>
              <a:t>Improving</a:t>
            </a:r>
            <a:r>
              <a:rPr lang="nl-NL" sz="2000" b="1" i="0" u="none" strike="noStrike" dirty="0" smtClean="0">
                <a:solidFill>
                  <a:srgbClr val="2A3D58"/>
                </a:solidFill>
                <a:effectLst/>
              </a:rPr>
              <a:t> 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care </a:t>
            </a:r>
            <a:r>
              <a:rPr lang="nl-NL" sz="2000" b="0" i="0" u="none" strike="noStrike" dirty="0" err="1">
                <a:solidFill>
                  <a:srgbClr val="2A3D58"/>
                </a:solidFill>
                <a:effectLst/>
              </a:rPr>
              <a:t>based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 on feedback 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2A3D58"/>
                </a:solidFill>
              </a:rPr>
              <a:t> </a:t>
            </a:r>
            <a:r>
              <a:rPr lang="nl-NL" sz="1600" dirty="0" err="1" smtClean="0">
                <a:solidFill>
                  <a:srgbClr val="2A3D58"/>
                </a:solidFill>
              </a:rPr>
              <a:t>Outcomes</a:t>
            </a:r>
            <a:endParaRPr lang="nl-NL" sz="1600" dirty="0">
              <a:solidFill>
                <a:srgbClr val="2A3D58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1600" i="0" u="none" strike="noStrike" dirty="0" err="1" smtClean="0">
                <a:solidFill>
                  <a:srgbClr val="2A3D58"/>
                </a:solidFill>
                <a:effectLst/>
              </a:rPr>
              <a:t>Logistics</a:t>
            </a:r>
            <a:r>
              <a:rPr lang="nl-NL" sz="1600" i="0" u="none" strike="noStrike" dirty="0" smtClean="0">
                <a:solidFill>
                  <a:srgbClr val="2A3D58"/>
                </a:solidFill>
                <a:effectLst/>
              </a:rPr>
              <a:t> </a:t>
            </a:r>
            <a:r>
              <a:rPr lang="nl-NL" sz="1600" i="0" u="none" strike="noStrike" dirty="0">
                <a:solidFill>
                  <a:srgbClr val="2A3D58"/>
                </a:solidFill>
                <a:effectLst/>
              </a:rPr>
              <a:t>/ </a:t>
            </a:r>
            <a:r>
              <a:rPr lang="nl-NL" sz="1600" i="0" u="none" strike="noStrike" dirty="0" err="1">
                <a:solidFill>
                  <a:srgbClr val="2A3D58"/>
                </a:solidFill>
                <a:effectLst/>
              </a:rPr>
              <a:t>costs</a:t>
            </a:r>
            <a:endParaRPr lang="nl-NL" sz="1600" i="0" u="none" strike="noStrike" dirty="0">
              <a:solidFill>
                <a:srgbClr val="2A3D58"/>
              </a:solidFill>
              <a:effectLst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2A3D58"/>
                </a:solidFill>
              </a:rPr>
              <a:t> </a:t>
            </a:r>
            <a:r>
              <a:rPr lang="nl-NL" sz="1600" dirty="0" err="1" smtClean="0">
                <a:solidFill>
                  <a:srgbClr val="2A3D58"/>
                </a:solidFill>
              </a:rPr>
              <a:t>Patient</a:t>
            </a:r>
            <a:r>
              <a:rPr lang="nl-NL" sz="1600" dirty="0" smtClean="0">
                <a:solidFill>
                  <a:srgbClr val="2A3D58"/>
                </a:solidFill>
              </a:rPr>
              <a:t> </a:t>
            </a:r>
            <a:r>
              <a:rPr lang="nl-NL" sz="1600" dirty="0" err="1">
                <a:solidFill>
                  <a:srgbClr val="2A3D58"/>
                </a:solidFill>
              </a:rPr>
              <a:t>experiences</a:t>
            </a:r>
            <a:endParaRPr lang="nl-NL" sz="1600" dirty="0">
              <a:solidFill>
                <a:srgbClr val="2A3D58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b="0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1600" b="0" i="0" u="none" strike="noStrike" dirty="0" smtClean="0">
                <a:solidFill>
                  <a:srgbClr val="2A3D58"/>
                </a:solidFill>
                <a:effectLst/>
              </a:rPr>
              <a:t>Research</a:t>
            </a:r>
            <a:endParaRPr lang="nl-NL" sz="1600" b="0" i="0" u="none" strike="noStrike" dirty="0">
              <a:solidFill>
                <a:srgbClr val="2A3D58"/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endParaRPr lang="nl-NL" sz="2000" dirty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b="1" dirty="0">
                <a:solidFill>
                  <a:srgbClr val="2A3D58"/>
                </a:solidFill>
              </a:rPr>
              <a:t>Transparency</a:t>
            </a:r>
            <a:endParaRPr lang="nl-NL" sz="2000" dirty="0">
              <a:solidFill>
                <a:srgbClr val="2A3D58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8065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5765800" y="1709284"/>
            <a:ext cx="4848963" cy="339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QUICKSCAN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what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extent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is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philosophy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of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value-based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health care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known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all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healthcare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professionals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support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staff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involved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Is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there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integrated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quality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policy,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which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also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includes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outcomes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costs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</a:rPr>
              <a:t>Are health </a:t>
            </a:r>
            <a:r>
              <a:rPr lang="nl-NL" dirty="0" err="1">
                <a:solidFill>
                  <a:srgbClr val="2A3D58"/>
                </a:solidFill>
              </a:rPr>
              <a:t>outcomes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and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costs</a:t>
            </a:r>
            <a:r>
              <a:rPr lang="nl-NL" dirty="0">
                <a:solidFill>
                  <a:srgbClr val="2A3D58"/>
                </a:solidFill>
              </a:rPr>
              <a:t> shared </a:t>
            </a:r>
            <a:r>
              <a:rPr lang="nl-NL" dirty="0" err="1">
                <a:solidFill>
                  <a:srgbClr val="2A3D58"/>
                </a:solidFill>
              </a:rPr>
              <a:t>and</a:t>
            </a:r>
            <a:r>
              <a:rPr lang="nl-NL" dirty="0">
                <a:solidFill>
                  <a:srgbClr val="2A3D58"/>
                </a:solidFill>
              </a:rPr>
              <a:t>/or </a:t>
            </a:r>
            <a:r>
              <a:rPr lang="nl-NL" dirty="0" err="1">
                <a:solidFill>
                  <a:srgbClr val="2A3D58"/>
                </a:solidFill>
              </a:rPr>
              <a:t>compared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with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regional</a:t>
            </a:r>
            <a:r>
              <a:rPr lang="nl-NL" dirty="0">
                <a:solidFill>
                  <a:srgbClr val="2A3D58"/>
                </a:solidFill>
              </a:rPr>
              <a:t> or (</a:t>
            </a:r>
            <a:r>
              <a:rPr lang="nl-NL" dirty="0" err="1">
                <a:solidFill>
                  <a:srgbClr val="2A3D58"/>
                </a:solidFill>
              </a:rPr>
              <a:t>inter</a:t>
            </a:r>
            <a:r>
              <a:rPr lang="nl-NL" dirty="0">
                <a:solidFill>
                  <a:srgbClr val="2A3D58"/>
                </a:solidFill>
              </a:rPr>
              <a:t>)</a:t>
            </a:r>
            <a:r>
              <a:rPr lang="nl-NL" dirty="0" err="1">
                <a:solidFill>
                  <a:srgbClr val="2A3D58"/>
                </a:solidFill>
              </a:rPr>
              <a:t>national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parties</a:t>
            </a:r>
            <a:r>
              <a:rPr lang="nl-NL" dirty="0">
                <a:solidFill>
                  <a:srgbClr val="2A3D58"/>
                </a:solidFill>
              </a:rPr>
              <a:t>?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10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1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inhoud 3">
            <a:extLst>
              <a:ext uri="{FF2B5EF4-FFF2-40B4-BE49-F238E27FC236}">
                <a16:creationId xmlns:a16="http://schemas.microsoft.com/office/drawing/2014/main" id="{E8982124-804B-9A0B-CFF6-574E9D5BE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60569"/>
          <a:stretch/>
        </p:blipFill>
        <p:spPr bwMode="auto">
          <a:xfrm>
            <a:off x="1" y="0"/>
            <a:ext cx="12192000" cy="1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kstvak 7">
            <a:extLst>
              <a:ext uri="{FF2B5EF4-FFF2-40B4-BE49-F238E27FC236}">
                <a16:creationId xmlns:a16="http://schemas.microsoft.com/office/drawing/2014/main" id="{7B591E0F-91F3-8B68-7E73-5BB28C4E7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506413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2A3D5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 ARE WE?</a:t>
            </a:r>
          </a:p>
        </p:txBody>
      </p:sp>
      <p:pic>
        <p:nvPicPr>
          <p:cNvPr id="13" name="Picture 4" descr="https://www.linnean.nl/media/sectionimages/c8106578-d9bb-44a8-9c12-d8b983ecb866/38343967-0069-4506-b3ea-70c2acd300c6/JP1_9562%20joliene.jpg?width=1200&amp;amp;height=-1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6" t="11633" r="24356" b="11633"/>
          <a:stretch/>
        </p:blipFill>
        <p:spPr bwMode="auto">
          <a:xfrm>
            <a:off x="520772" y="3404126"/>
            <a:ext cx="144732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rofielafbeeldi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506501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erugkijken: Alle informatie over de nieuwe PREM | CP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2100"/>
          <a:stretch/>
        </p:blipFill>
        <p:spPr bwMode="auto">
          <a:xfrm>
            <a:off x="520772" y="1743237"/>
            <a:ext cx="143992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2090644" y="2001572"/>
            <a:ext cx="3575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Arie Franx</a:t>
            </a:r>
          </a:p>
          <a:p>
            <a:pPr lvl="0"/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Professor </a:t>
            </a:r>
            <a:r>
              <a:rPr lang="en-US" dirty="0"/>
              <a:t>of Obstetrics, Erasmus MC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Co-</a:t>
            </a:r>
            <a:r>
              <a:rPr lang="nl-NL" dirty="0" err="1">
                <a:solidFill>
                  <a:prstClr val="black"/>
                </a:solidFill>
              </a:rPr>
              <a:t>founder</a:t>
            </a:r>
            <a:r>
              <a:rPr lang="nl-NL" dirty="0">
                <a:solidFill>
                  <a:prstClr val="black"/>
                </a:solidFill>
              </a:rPr>
              <a:t> &amp; </a:t>
            </a:r>
            <a:r>
              <a:rPr lang="nl-NL" dirty="0" err="1">
                <a:solidFill>
                  <a:prstClr val="black"/>
                </a:solidFill>
              </a:rPr>
              <a:t>chai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Linnean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Initiatief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2086217" y="3800960"/>
            <a:ext cx="2984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Joliene Munier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advocate, Inspire2Live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2086217" y="5323349"/>
            <a:ext cx="358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Matthijs van der Linde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Program manager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Linnean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Initiatief, </a:t>
            </a:r>
            <a:r>
              <a:rPr lang="nl-NL" dirty="0">
                <a:solidFill>
                  <a:prstClr val="black"/>
                </a:solidFill>
              </a:rPr>
              <a:t>National Health Care </a:t>
            </a:r>
            <a:r>
              <a:rPr lang="nl-NL" dirty="0" err="1">
                <a:solidFill>
                  <a:prstClr val="black"/>
                </a:solidFill>
              </a:rPr>
              <a:t>Institute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7350064" y="2361523"/>
            <a:ext cx="4462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Michele van der Kemp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>
                <a:solidFill>
                  <a:prstClr val="black"/>
                </a:solidFill>
              </a:rPr>
              <a:t>Founder</a:t>
            </a:r>
            <a:r>
              <a:rPr lang="nl-NL" dirty="0">
                <a:solidFill>
                  <a:prstClr val="black"/>
                </a:solidFill>
              </a:rPr>
              <a:t> VDKMP, Value Based Health Care, </a:t>
            </a:r>
            <a:r>
              <a:rPr lang="nl-NL" dirty="0" err="1">
                <a:solidFill>
                  <a:prstClr val="black"/>
                </a:solidFill>
              </a:rPr>
              <a:t>Clinical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err="1">
                <a:solidFill>
                  <a:prstClr val="black"/>
                </a:solidFill>
              </a:rPr>
              <a:t>Leadership</a:t>
            </a:r>
            <a:r>
              <a:rPr lang="nl-NL" dirty="0">
                <a:solidFill>
                  <a:prstClr val="black"/>
                </a:solidFill>
              </a:rPr>
              <a:t> &amp; Care Design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948" y="2103188"/>
            <a:ext cx="1440000" cy="1440000"/>
          </a:xfrm>
          <a:prstGeom prst="rect">
            <a:avLst/>
          </a:prstGeom>
        </p:spPr>
      </p:pic>
      <p:sp>
        <p:nvSpPr>
          <p:cNvPr id="22" name="Tekstvak 21"/>
          <p:cNvSpPr txBox="1"/>
          <p:nvPr/>
        </p:nvSpPr>
        <p:spPr>
          <a:xfrm>
            <a:off x="7350064" y="4202436"/>
            <a:ext cx="5048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Willem Jan Bos</a:t>
            </a:r>
          </a:p>
          <a:p>
            <a:pPr lvl="0"/>
            <a:r>
              <a:rPr lang="nl-NL" dirty="0">
                <a:solidFill>
                  <a:prstClr val="black"/>
                </a:solidFill>
              </a:rPr>
              <a:t>Professor of</a:t>
            </a:r>
            <a:r>
              <a:rPr lang="en-US" dirty="0"/>
              <a:t> Nephrology, Outcomes of Care, LUMC</a:t>
            </a:r>
          </a:p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Internist-nephrologist,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St. Antonius Hospital</a:t>
            </a:r>
          </a:p>
          <a:p>
            <a:pPr lvl="0"/>
            <a:r>
              <a:rPr lang="en-US" baseline="0" dirty="0">
                <a:solidFill>
                  <a:prstClr val="black"/>
                </a:solidFill>
              </a:rPr>
              <a:t>Co-founder</a:t>
            </a:r>
            <a:r>
              <a:rPr lang="en-US" dirty="0">
                <a:solidFill>
                  <a:prstClr val="black"/>
                </a:solidFill>
              </a:rPr>
              <a:t> &amp; chair </a:t>
            </a:r>
            <a:r>
              <a:rPr lang="en-US" dirty="0" err="1">
                <a:solidFill>
                  <a:prstClr val="black"/>
                </a:solidFill>
              </a:rPr>
              <a:t>Linnean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Initiatief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4266"/>
          <a:stretch/>
        </p:blipFill>
        <p:spPr>
          <a:xfrm>
            <a:off x="5791948" y="4017856"/>
            <a:ext cx="1439928" cy="1756106"/>
          </a:xfrm>
        </p:spPr>
      </p:pic>
      <p:sp>
        <p:nvSpPr>
          <p:cNvPr id="23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34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linnean.nl/Communities/Common/Images/Linnean/Bol_leren%20en%20verbeter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56" y="49498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711199" y="1690688"/>
            <a:ext cx="4902201" cy="4780656"/>
          </a:xfrm>
          <a:prstGeom prst="rect">
            <a:avLst/>
          </a:prstGeom>
          <a:solidFill>
            <a:srgbClr val="FFD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 &amp; IMPROVING</a:t>
            </a:r>
            <a:endParaRPr lang="nl-NL" b="1" dirty="0">
              <a:solidFill>
                <a:srgbClr val="2A3D5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80656"/>
          </a:xfrm>
          <a:prstGeom prst="rect">
            <a:avLst/>
          </a:prstGeom>
        </p:spPr>
      </p:pic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1200" y="1709284"/>
            <a:ext cx="49085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TIPS</a:t>
            </a:r>
          </a:p>
          <a:p>
            <a:pPr marL="0" indent="0" algn="ctr">
              <a:buNone/>
            </a:pPr>
            <a:endParaRPr lang="nl-NL" sz="1800" b="1" dirty="0">
              <a:solidFill>
                <a:srgbClr val="2A3D58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A basic level of </a:t>
            </a:r>
            <a:r>
              <a:rPr lang="nl-NL" sz="1800" dirty="0" err="1">
                <a:solidFill>
                  <a:srgbClr val="2A3D58"/>
                </a:solidFill>
              </a:rPr>
              <a:t>knowledge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among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all</a:t>
            </a:r>
            <a:r>
              <a:rPr lang="nl-NL" sz="1800" dirty="0">
                <a:solidFill>
                  <a:srgbClr val="2A3D58"/>
                </a:solidFill>
              </a:rPr>
              <a:t> MDT members is </a:t>
            </a:r>
            <a:r>
              <a:rPr lang="nl-NL" sz="1800" dirty="0" err="1">
                <a:solidFill>
                  <a:srgbClr val="2A3D58"/>
                </a:solidFill>
              </a:rPr>
              <a:t>essential</a:t>
            </a:r>
            <a:r>
              <a:rPr lang="nl-NL" sz="1800" dirty="0">
                <a:solidFill>
                  <a:srgbClr val="2A3D58"/>
                </a:solidFill>
              </a:rPr>
              <a:t>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 </a:t>
            </a:r>
            <a:r>
              <a:rPr lang="nl-NL" sz="1800" dirty="0" err="1">
                <a:solidFill>
                  <a:srgbClr val="2A3D58"/>
                </a:solidFill>
              </a:rPr>
              <a:t>Also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ensure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onboarding</a:t>
            </a:r>
            <a:r>
              <a:rPr lang="nl-NL" sz="1800" dirty="0">
                <a:solidFill>
                  <a:srgbClr val="2A3D58"/>
                </a:solidFill>
              </a:rPr>
              <a:t> of new employees!</a:t>
            </a:r>
          </a:p>
          <a:p>
            <a:pPr marL="0" indent="0" eaLnBrk="1" hangingPunct="1">
              <a:buNone/>
            </a:pPr>
            <a:endParaRPr lang="nl-NL" sz="2000" dirty="0">
              <a:solidFill>
                <a:srgbClr val="2A3D58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765800" y="1709284"/>
            <a:ext cx="4848963" cy="3273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TOOLS</a:t>
            </a:r>
          </a:p>
          <a:p>
            <a:pPr marL="0" indent="0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2A3D58"/>
                </a:solidFill>
                <a:latin typeface="+mn-lt"/>
              </a:rPr>
              <a:t>Value </a:t>
            </a:r>
            <a:r>
              <a:rPr lang="en-US" dirty="0">
                <a:solidFill>
                  <a:srgbClr val="2A3D58"/>
                </a:solidFill>
                <a:latin typeface="+mn-lt"/>
              </a:rPr>
              <a:t>based care: a necessary base in the training courses 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2A3D58"/>
                </a:solidFill>
                <a:latin typeface="+mn-lt"/>
              </a:rPr>
              <a:t>Literature study: What works in the implementation of value-driven care and why? 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2A3D58"/>
                </a:solidFill>
                <a:latin typeface="+mn-lt"/>
              </a:rPr>
              <a:t>PDCA cycle 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2A3D58"/>
                </a:solidFill>
                <a:latin typeface="+mn-lt"/>
              </a:rPr>
              <a:t>Santeon scorecard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8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79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linnean.nl/Communities/Common/Images/Linnean/Bol_it%20en%20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44" y="47350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711200" y="1690688"/>
            <a:ext cx="4902200" cy="4780656"/>
          </a:xfrm>
          <a:prstGeom prst="rect">
            <a:avLst/>
          </a:prstGeom>
          <a:solidFill>
            <a:srgbClr val="F7C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&amp; 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709284"/>
            <a:ext cx="47752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2A3D58"/>
                </a:solidFill>
              </a:rPr>
              <a:t>MISSION</a:t>
            </a:r>
          </a:p>
          <a:p>
            <a:pPr marL="0" indent="0" algn="ctr">
              <a:buNone/>
            </a:pPr>
            <a:endParaRPr lang="nl-NL" sz="2000" b="1" dirty="0">
              <a:solidFill>
                <a:srgbClr val="2A3D58"/>
              </a:solidFill>
            </a:endParaRPr>
          </a:p>
          <a:p>
            <a:pPr marL="0" indent="0">
              <a:buNone/>
            </a:pP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IT </a:t>
            </a:r>
            <a:r>
              <a:rPr lang="nl-NL" sz="2000" b="0" i="0" u="none" strike="noStrike" dirty="0" err="1">
                <a:solidFill>
                  <a:srgbClr val="2A3D58"/>
                </a:solidFill>
                <a:effectLst/>
              </a:rPr>
              <a:t>and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 data 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systems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that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help. </a:t>
            </a:r>
          </a:p>
          <a:p>
            <a:pPr marL="0" indent="0">
              <a:buNone/>
            </a:pPr>
            <a:endParaRPr lang="nl-NL" sz="2000" b="1" dirty="0">
              <a:solidFill>
                <a:srgbClr val="2A3D58"/>
              </a:solidFill>
            </a:endParaRPr>
          </a:p>
          <a:p>
            <a:pPr marL="0" indent="0">
              <a:buNone/>
            </a:pP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The relevant data is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findable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,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accessible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,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interoperable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and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reusable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. </a:t>
            </a:r>
          </a:p>
          <a:p>
            <a:pPr marL="0" indent="0">
              <a:buNone/>
            </a:pPr>
            <a:endParaRPr lang="nl-NL" sz="2000" b="0" i="0" u="none" strike="noStrike" dirty="0">
              <a:solidFill>
                <a:srgbClr val="2A3D58"/>
              </a:solidFill>
              <a:effectLst/>
            </a:endParaRPr>
          </a:p>
          <a:p>
            <a:pPr marL="0" indent="0">
              <a:buNone/>
            </a:pPr>
            <a:r>
              <a:rPr lang="nl-NL" sz="2000" b="1" dirty="0" err="1">
                <a:solidFill>
                  <a:srgbClr val="2A3D58"/>
                </a:solidFill>
              </a:rPr>
              <a:t>C</a:t>
            </a:r>
            <a:r>
              <a:rPr lang="nl-NL" sz="2000" b="1" i="0" u="none" strike="noStrike" dirty="0" err="1">
                <a:solidFill>
                  <a:srgbClr val="2A3D58"/>
                </a:solidFill>
                <a:effectLst/>
              </a:rPr>
              <a:t>lear</a:t>
            </a: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 feedback in dashboards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. </a:t>
            </a:r>
          </a:p>
          <a:p>
            <a:pPr marL="0" indent="0">
              <a:buNone/>
            </a:pPr>
            <a:endParaRPr lang="nl-NL" sz="2000" dirty="0">
              <a:solidFill>
                <a:srgbClr val="2A3D58"/>
              </a:solidFill>
            </a:endParaRPr>
          </a:p>
          <a:p>
            <a:pPr marL="0" indent="0">
              <a:buNone/>
            </a:pPr>
            <a:r>
              <a:rPr lang="nl-NL" sz="2000" b="1" i="0" u="none" strike="noStrike" dirty="0">
                <a:solidFill>
                  <a:srgbClr val="2A3D58"/>
                </a:solidFill>
                <a:effectLst/>
              </a:rPr>
              <a:t>Secure IT environment</a:t>
            </a:r>
            <a:r>
              <a:rPr lang="nl-NL" sz="2000" b="0" i="0" u="none" strike="noStrike" dirty="0">
                <a:solidFill>
                  <a:srgbClr val="2A3D58"/>
                </a:solidFill>
                <a:effectLst/>
              </a:rPr>
              <a:t>.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8065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5765800" y="1709284"/>
            <a:ext cx="484896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QUICKSCAN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outcome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data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unambiguously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recorded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at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source?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outcome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data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available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in real-time?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Is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outcome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data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displayed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in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useful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overviews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for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team?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10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4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www.linnean.nl/home-linnean-model/linnean-model/it-+en+data/Banner_it%20en%20data.png">
            <a:extLst>
              <a:ext uri="{FF2B5EF4-FFF2-40B4-BE49-F238E27FC236}">
                <a16:creationId xmlns:a16="http://schemas.microsoft.com/office/drawing/2014/main" id="{DEC85E1D-9F66-0A3C-2AA4-3B7E586B6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Ondertitel 2">
            <a:extLst>
              <a:ext uri="{FF2B5EF4-FFF2-40B4-BE49-F238E27FC236}">
                <a16:creationId xmlns:a16="http://schemas.microsoft.com/office/drawing/2014/main" id="{7BD885DC-38E1-16D7-E0A9-5B6B88673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0" y="2969419"/>
            <a:ext cx="11425238" cy="1655763"/>
          </a:xfrm>
        </p:spPr>
        <p:txBody>
          <a:bodyPr/>
          <a:lstStyle/>
          <a:p>
            <a:pPr algn="l"/>
            <a:r>
              <a:rPr lang="nl-NL" altLang="nl-NL" b="1" dirty="0" smtClean="0">
                <a:solidFill>
                  <a:srgbClr val="2A3C57"/>
                </a:solidFill>
              </a:rPr>
              <a:t>Dashboards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altLang="nl-NL" b="1" dirty="0" smtClean="0">
                <a:solidFill>
                  <a:srgbClr val="2A3C57"/>
                </a:solidFill>
              </a:rPr>
              <a:t>Team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altLang="nl-NL" b="1" dirty="0" err="1" smtClean="0">
                <a:solidFill>
                  <a:srgbClr val="2A3C57"/>
                </a:solidFill>
              </a:rPr>
              <a:t>Patients</a:t>
            </a: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Tx/>
              <a:buChar char="-"/>
            </a:pP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Tx/>
              <a:buChar char="-"/>
            </a:pP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Tx/>
              <a:buChar char="-"/>
            </a:pPr>
            <a:endParaRPr lang="nl-NL" altLang="nl-NL" b="1" dirty="0">
              <a:solidFill>
                <a:srgbClr val="2A3C57"/>
              </a:solidFill>
            </a:endParaRPr>
          </a:p>
          <a:p>
            <a:pPr marL="342900" indent="-342900" algn="l">
              <a:buFontTx/>
              <a:buChar char="-"/>
            </a:pPr>
            <a:endParaRPr lang="nl-NL" altLang="nl-NL" b="1" dirty="0">
              <a:solidFill>
                <a:srgbClr val="2A3C57"/>
              </a:solidFill>
            </a:endParaRPr>
          </a:p>
          <a:p>
            <a:pPr algn="l"/>
            <a:r>
              <a:rPr lang="nl-NL" altLang="nl-NL" sz="1200" b="1" dirty="0">
                <a:solidFill>
                  <a:srgbClr val="2A3C57"/>
                </a:solidFill>
              </a:rPr>
              <a:t>Engels et al BMC </a:t>
            </a:r>
            <a:r>
              <a:rPr lang="nl-NL" altLang="nl-NL" sz="1200" b="1" dirty="0" err="1">
                <a:solidFill>
                  <a:srgbClr val="2A3C57"/>
                </a:solidFill>
              </a:rPr>
              <a:t>Nephrol</a:t>
            </a:r>
            <a:r>
              <a:rPr lang="nl-NL" altLang="nl-NL" sz="1200" b="1" dirty="0">
                <a:solidFill>
                  <a:srgbClr val="2A3C57"/>
                </a:solidFill>
              </a:rPr>
              <a:t>  2022 en </a:t>
            </a:r>
            <a:r>
              <a:rPr lang="nl-NL" altLang="nl-NL" sz="1200" b="1" dirty="0" err="1">
                <a:solidFill>
                  <a:srgbClr val="2A3C57"/>
                </a:solidFill>
              </a:rPr>
              <a:t>vd</a:t>
            </a:r>
            <a:r>
              <a:rPr lang="nl-NL" altLang="nl-NL" sz="1200" b="1" dirty="0">
                <a:solidFill>
                  <a:srgbClr val="2A3C57"/>
                </a:solidFill>
              </a:rPr>
              <a:t> Horst et al Int J </a:t>
            </a:r>
            <a:r>
              <a:rPr lang="nl-NL" altLang="nl-NL" sz="1200" b="1" dirty="0" err="1">
                <a:solidFill>
                  <a:srgbClr val="2A3C57"/>
                </a:solidFill>
              </a:rPr>
              <a:t>Med</a:t>
            </a:r>
            <a:r>
              <a:rPr lang="nl-NL" altLang="nl-NL" sz="1200" b="1" dirty="0">
                <a:solidFill>
                  <a:srgbClr val="2A3C57"/>
                </a:solidFill>
              </a:rPr>
              <a:t> </a:t>
            </a:r>
            <a:r>
              <a:rPr lang="nl-NL" altLang="nl-NL" sz="1200" b="1" dirty="0" err="1">
                <a:solidFill>
                  <a:srgbClr val="2A3C57"/>
                </a:solidFill>
              </a:rPr>
              <a:t>Inform</a:t>
            </a:r>
            <a:r>
              <a:rPr lang="nl-NL" altLang="nl-NL" sz="1200" b="1" dirty="0">
                <a:solidFill>
                  <a:srgbClr val="2A3C57"/>
                </a:solidFill>
              </a:rPr>
              <a:t> 2022  </a:t>
            </a:r>
          </a:p>
          <a:p>
            <a:pPr algn="l"/>
            <a:r>
              <a:rPr lang="nl-NL" altLang="nl-NL" sz="1200" b="1" dirty="0">
                <a:solidFill>
                  <a:srgbClr val="2A3C57"/>
                </a:solidFill>
              </a:rPr>
              <a:t/>
            </a:r>
            <a:br>
              <a:rPr lang="nl-NL" altLang="nl-NL" sz="1200" b="1" dirty="0">
                <a:solidFill>
                  <a:srgbClr val="2A3C57"/>
                </a:solidFill>
              </a:rPr>
            </a:br>
            <a:endParaRPr lang="nl-NL" altLang="nl-NL" sz="1200" b="1" dirty="0">
              <a:solidFill>
                <a:srgbClr val="2A3C57"/>
              </a:solidFill>
            </a:endParaRPr>
          </a:p>
        </p:txBody>
      </p:sp>
      <p:pic>
        <p:nvPicPr>
          <p:cNvPr id="6" name="Picture 6" descr="Nierpatiënt beter ondersteund bij meebeslissen over behandeling - Santeon">
            <a:extLst>
              <a:ext uri="{FF2B5EF4-FFF2-40B4-BE49-F238E27FC236}">
                <a16:creationId xmlns:a16="http://schemas.microsoft.com/office/drawing/2014/main" id="{088DB030-F4A2-D046-B635-AE0C9FF1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851" y="4013200"/>
            <a:ext cx="4784831" cy="194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233D12E-8AF8-614B-A021-DB8A789232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71" t="16597" r="10903" b="9394"/>
          <a:stretch/>
        </p:blipFill>
        <p:spPr>
          <a:xfrm>
            <a:off x="6950217" y="701675"/>
            <a:ext cx="4884595" cy="27273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5CBC825-6DB5-FA49-A74B-E6CEBE130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242" y="4013200"/>
            <a:ext cx="2064543" cy="2637063"/>
          </a:xfrm>
          <a:prstGeom prst="rect">
            <a:avLst/>
          </a:prstGeom>
        </p:spPr>
      </p:pic>
      <p:sp>
        <p:nvSpPr>
          <p:cNvPr id="8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97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linnean.nl/Communities/Common/Images/Linnean/Bol_it%20en%20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44" y="47350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711200" y="1690688"/>
            <a:ext cx="4902200" cy="4780656"/>
          </a:xfrm>
          <a:prstGeom prst="rect">
            <a:avLst/>
          </a:prstGeom>
          <a:solidFill>
            <a:srgbClr val="F7C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&amp; IT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80656"/>
          </a:xfrm>
          <a:prstGeom prst="rect">
            <a:avLst/>
          </a:prstGeom>
        </p:spPr>
      </p:pic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1200" y="1709284"/>
            <a:ext cx="49085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TIPS</a:t>
            </a:r>
          </a:p>
          <a:p>
            <a:pPr marL="0" indent="0" algn="ctr">
              <a:buNone/>
            </a:pPr>
            <a:endParaRPr lang="nl-NL" sz="1800" b="1" dirty="0">
              <a:solidFill>
                <a:srgbClr val="2A3D58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Do </a:t>
            </a:r>
            <a:r>
              <a:rPr lang="nl-NL" sz="1800" dirty="0" err="1">
                <a:solidFill>
                  <a:srgbClr val="2A3D58"/>
                </a:solidFill>
              </a:rPr>
              <a:t>you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know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 smtClean="0">
                <a:solidFill>
                  <a:srgbClr val="2A3D58"/>
                </a:solidFill>
              </a:rPr>
              <a:t>your</a:t>
            </a:r>
            <a:r>
              <a:rPr lang="nl-NL" sz="1800" dirty="0" smtClean="0">
                <a:solidFill>
                  <a:srgbClr val="2A3D58"/>
                </a:solidFill>
              </a:rPr>
              <a:t> </a:t>
            </a:r>
            <a:r>
              <a:rPr lang="nl-NL" sz="1800" dirty="0">
                <a:solidFill>
                  <a:srgbClr val="2A3D58"/>
                </a:solidFill>
              </a:rPr>
              <a:t>CIO </a:t>
            </a:r>
            <a:r>
              <a:rPr lang="nl-NL" sz="1800" dirty="0" smtClean="0">
                <a:solidFill>
                  <a:srgbClr val="2A3D58"/>
                </a:solidFill>
              </a:rPr>
              <a:t>is </a:t>
            </a:r>
            <a:r>
              <a:rPr lang="nl-NL" sz="1800" dirty="0" err="1" smtClean="0">
                <a:solidFill>
                  <a:srgbClr val="2A3D58"/>
                </a:solidFill>
              </a:rPr>
              <a:t>and</a:t>
            </a:r>
            <a:r>
              <a:rPr lang="nl-NL" sz="1800" dirty="0" smtClean="0">
                <a:solidFill>
                  <a:srgbClr val="2A3D58"/>
                </a:solidFill>
              </a:rPr>
              <a:t> IT-agenda </a:t>
            </a:r>
            <a:r>
              <a:rPr lang="nl-NL" sz="1800" dirty="0" err="1" smtClean="0">
                <a:solidFill>
                  <a:srgbClr val="2A3D58"/>
                </a:solidFill>
              </a:rPr>
              <a:t>cycle</a:t>
            </a:r>
            <a:r>
              <a:rPr lang="nl-NL" sz="1800" dirty="0" smtClean="0">
                <a:solidFill>
                  <a:srgbClr val="2A3D58"/>
                </a:solidFill>
              </a:rPr>
              <a:t>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Involve</a:t>
            </a:r>
            <a:r>
              <a:rPr lang="nl-NL" sz="1800" dirty="0">
                <a:solidFill>
                  <a:srgbClr val="2A3D58"/>
                </a:solidFill>
              </a:rPr>
              <a:t> a data </a:t>
            </a:r>
            <a:r>
              <a:rPr lang="nl-NL" sz="1800" dirty="0" err="1">
                <a:solidFill>
                  <a:srgbClr val="2A3D58"/>
                </a:solidFill>
              </a:rPr>
              <a:t>analyst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BI specialist in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multidisciplinary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smtClean="0">
                <a:solidFill>
                  <a:srgbClr val="2A3D58"/>
                </a:solidFill>
              </a:rPr>
              <a:t>team;</a:t>
            </a:r>
            <a:endParaRPr lang="nl-NL" sz="1800" dirty="0">
              <a:solidFill>
                <a:srgbClr val="2A3D58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 smtClean="0">
                <a:solidFill>
                  <a:srgbClr val="2A3D58"/>
                </a:solidFill>
              </a:rPr>
              <a:t>The </a:t>
            </a:r>
            <a:r>
              <a:rPr lang="nl-NL" sz="1800" dirty="0">
                <a:solidFill>
                  <a:srgbClr val="2A3D58"/>
                </a:solidFill>
              </a:rPr>
              <a:t>first step is </a:t>
            </a:r>
            <a:r>
              <a:rPr lang="nl-NL" sz="1800" dirty="0" err="1">
                <a:solidFill>
                  <a:srgbClr val="2A3D58"/>
                </a:solidFill>
              </a:rPr>
              <a:t>to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work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with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your</a:t>
            </a:r>
            <a:r>
              <a:rPr lang="nl-NL" sz="1800" dirty="0">
                <a:solidFill>
                  <a:srgbClr val="2A3D58"/>
                </a:solidFill>
              </a:rPr>
              <a:t> IT or data partner </a:t>
            </a:r>
            <a:r>
              <a:rPr lang="nl-NL" sz="1800" dirty="0" err="1">
                <a:solidFill>
                  <a:srgbClr val="2A3D58"/>
                </a:solidFill>
              </a:rPr>
              <a:t>to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identify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which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connections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need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be</a:t>
            </a:r>
            <a:r>
              <a:rPr lang="nl-NL" sz="1800" dirty="0">
                <a:solidFill>
                  <a:srgbClr val="2A3D58"/>
                </a:solidFill>
              </a:rPr>
              <a:t> made </a:t>
            </a:r>
            <a:r>
              <a:rPr lang="nl-NL" sz="1800" dirty="0" err="1">
                <a:solidFill>
                  <a:srgbClr val="2A3D58"/>
                </a:solidFill>
              </a:rPr>
              <a:t>to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uncover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desired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insights</a:t>
            </a:r>
            <a:r>
              <a:rPr lang="nl-NL" sz="1800" dirty="0">
                <a:solidFill>
                  <a:srgbClr val="2A3D58"/>
                </a:solidFill>
              </a:rPr>
              <a:t>/indicators. </a:t>
            </a:r>
            <a:r>
              <a:rPr lang="nl-NL" sz="1800" dirty="0" err="1">
                <a:solidFill>
                  <a:srgbClr val="2A3D58"/>
                </a:solidFill>
              </a:rPr>
              <a:t>Simply</a:t>
            </a:r>
            <a:r>
              <a:rPr lang="nl-NL" sz="1800" dirty="0">
                <a:solidFill>
                  <a:srgbClr val="2A3D58"/>
                </a:solidFill>
              </a:rPr>
              <a:t> put: </a:t>
            </a:r>
            <a:r>
              <a:rPr lang="nl-NL" sz="1800" dirty="0" err="1">
                <a:solidFill>
                  <a:srgbClr val="2A3D58"/>
                </a:solidFill>
              </a:rPr>
              <a:t>which</a:t>
            </a:r>
            <a:r>
              <a:rPr lang="nl-NL" sz="1800" dirty="0">
                <a:solidFill>
                  <a:srgbClr val="2A3D58"/>
                </a:solidFill>
              </a:rPr>
              <a:t> systems </a:t>
            </a:r>
            <a:r>
              <a:rPr lang="nl-NL" sz="1800" dirty="0" err="1">
                <a:solidFill>
                  <a:srgbClr val="2A3D58"/>
                </a:solidFill>
              </a:rPr>
              <a:t>should</a:t>
            </a:r>
            <a:r>
              <a:rPr lang="nl-NL" sz="1800" dirty="0">
                <a:solidFill>
                  <a:srgbClr val="2A3D58"/>
                </a:solidFill>
              </a:rPr>
              <a:t> 'talk </a:t>
            </a:r>
            <a:r>
              <a:rPr lang="nl-NL" sz="1800" dirty="0" err="1">
                <a:solidFill>
                  <a:srgbClr val="2A3D58"/>
                </a:solidFill>
              </a:rPr>
              <a:t>to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each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other</a:t>
            </a:r>
            <a:r>
              <a:rPr lang="nl-NL" sz="1800" dirty="0">
                <a:solidFill>
                  <a:srgbClr val="2A3D58"/>
                </a:solidFill>
              </a:rPr>
              <a:t>’?;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 Unique data </a:t>
            </a:r>
            <a:r>
              <a:rPr lang="nl-NL" sz="1800" dirty="0" err="1">
                <a:solidFill>
                  <a:srgbClr val="2A3D58"/>
                </a:solidFill>
              </a:rPr>
              <a:t>definition</a:t>
            </a:r>
            <a:r>
              <a:rPr lang="nl-NL" sz="1800" dirty="0">
                <a:solidFill>
                  <a:srgbClr val="2A3D58"/>
                </a:solidFill>
              </a:rPr>
              <a:t> (= </a:t>
            </a:r>
            <a:r>
              <a:rPr lang="nl-NL" sz="1800" dirty="0" err="1">
                <a:solidFill>
                  <a:srgbClr val="2A3D58"/>
                </a:solidFill>
              </a:rPr>
              <a:t>terminology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structure</a:t>
            </a:r>
            <a:r>
              <a:rPr lang="nl-NL" sz="1800" dirty="0">
                <a:solidFill>
                  <a:srgbClr val="2A3D58"/>
                </a:solidFill>
              </a:rPr>
              <a:t>) is </a:t>
            </a:r>
            <a:r>
              <a:rPr lang="nl-NL" sz="1800" dirty="0" err="1" smtClean="0">
                <a:solidFill>
                  <a:srgbClr val="2A3D58"/>
                </a:solidFill>
              </a:rPr>
              <a:t>crucial</a:t>
            </a:r>
            <a:r>
              <a:rPr lang="nl-NL" sz="1800" dirty="0">
                <a:solidFill>
                  <a:srgbClr val="2A3D58"/>
                </a:solidFill>
              </a:rPr>
              <a:t>.</a:t>
            </a:r>
          </a:p>
          <a:p>
            <a:pPr marL="0" indent="0" eaLnBrk="1" hangingPunct="1">
              <a:buNone/>
            </a:pPr>
            <a:endParaRPr lang="nl-NL" sz="2000" dirty="0">
              <a:solidFill>
                <a:srgbClr val="2A3D58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765800" y="1709284"/>
            <a:ext cx="4848963" cy="289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TOOLS</a:t>
            </a:r>
          </a:p>
          <a:p>
            <a:pPr marL="0" indent="0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White paper: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Optimal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Use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of Data/IT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for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Shared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Decision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Making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 In 7 steps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to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a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value-driven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healthcare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dashboard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Healthcare information building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blocks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from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Nictiz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(NL)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8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70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linnean.nl/Communities/Common/Images/Linnean/Bol_leiderschap%20en%20cultuu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44" y="47350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711200" y="1690688"/>
            <a:ext cx="4902200" cy="4780656"/>
          </a:xfrm>
          <a:prstGeom prst="rect">
            <a:avLst/>
          </a:prstGeom>
          <a:solidFill>
            <a:srgbClr val="B3D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CULTURE &amp; LEADERSHIP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80656"/>
          </a:xfrm>
          <a:prstGeom prst="rect">
            <a:avLst/>
          </a:prstGeom>
        </p:spPr>
      </p:pic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709284"/>
            <a:ext cx="47752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2A3D58"/>
                </a:solidFill>
              </a:rPr>
              <a:t>MISSION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000" dirty="0" smtClean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smtClean="0">
                <a:solidFill>
                  <a:srgbClr val="2A3D58"/>
                </a:solidFill>
              </a:rPr>
              <a:t>VBHC is a </a:t>
            </a:r>
            <a:r>
              <a:rPr lang="nl-NL" sz="2000" dirty="0" err="1" smtClean="0">
                <a:solidFill>
                  <a:srgbClr val="2A3D58"/>
                </a:solidFill>
              </a:rPr>
              <a:t>fundamental</a:t>
            </a:r>
            <a:r>
              <a:rPr lang="nl-NL" sz="2000" dirty="0" smtClean="0">
                <a:solidFill>
                  <a:srgbClr val="2A3D58"/>
                </a:solidFill>
              </a:rPr>
              <a:t> change in </a:t>
            </a:r>
            <a:r>
              <a:rPr lang="nl-NL" sz="2000" dirty="0" err="1" smtClean="0">
                <a:solidFill>
                  <a:srgbClr val="2A3D58"/>
                </a:solidFill>
              </a:rPr>
              <a:t>the</a:t>
            </a:r>
            <a:r>
              <a:rPr lang="nl-NL" sz="2000" dirty="0" smtClean="0">
                <a:solidFill>
                  <a:srgbClr val="2A3D58"/>
                </a:solidFill>
              </a:rPr>
              <a:t> way </a:t>
            </a:r>
            <a:r>
              <a:rPr lang="nl-NL" sz="2000" dirty="0" err="1" smtClean="0">
                <a:solidFill>
                  <a:srgbClr val="2A3D58"/>
                </a:solidFill>
              </a:rPr>
              <a:t>healthcare</a:t>
            </a:r>
            <a:r>
              <a:rPr lang="nl-NL" sz="2000" dirty="0" smtClean="0">
                <a:solidFill>
                  <a:srgbClr val="2A3D58"/>
                </a:solidFill>
              </a:rPr>
              <a:t> is </a:t>
            </a:r>
            <a:r>
              <a:rPr lang="nl-NL" sz="2000" dirty="0" err="1" smtClean="0">
                <a:solidFill>
                  <a:srgbClr val="2A3D58"/>
                </a:solidFill>
              </a:rPr>
              <a:t>organized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and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delivered</a:t>
            </a:r>
            <a:r>
              <a:rPr lang="nl-NL" sz="2000" dirty="0" smtClean="0">
                <a:solidFill>
                  <a:srgbClr val="2A3D58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smtClean="0">
                <a:solidFill>
                  <a:srgbClr val="2A3D58"/>
                </a:solidFill>
              </a:rPr>
              <a:t>VBHC </a:t>
            </a:r>
            <a:r>
              <a:rPr lang="nl-NL" sz="2000" dirty="0" err="1" smtClean="0">
                <a:solidFill>
                  <a:srgbClr val="2A3D58"/>
                </a:solidFill>
              </a:rPr>
              <a:t>implementation</a:t>
            </a:r>
            <a:r>
              <a:rPr lang="nl-NL" sz="2000" dirty="0" smtClean="0">
                <a:solidFill>
                  <a:srgbClr val="2A3D58"/>
                </a:solidFill>
              </a:rPr>
              <a:t> is a team sport;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smtClean="0">
                <a:solidFill>
                  <a:srgbClr val="2A3D58"/>
                </a:solidFill>
              </a:rPr>
              <a:t>It’s </a:t>
            </a:r>
            <a:r>
              <a:rPr lang="nl-NL" sz="2000" dirty="0" err="1" smtClean="0">
                <a:solidFill>
                  <a:srgbClr val="2A3D58"/>
                </a:solidFill>
              </a:rPr>
              <a:t>all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about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the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people</a:t>
            </a:r>
            <a:r>
              <a:rPr lang="nl-NL" sz="2000" dirty="0" smtClean="0">
                <a:solidFill>
                  <a:srgbClr val="2A3D58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err="1" smtClean="0">
                <a:solidFill>
                  <a:srgbClr val="2A3D58"/>
                </a:solidFill>
              </a:rPr>
              <a:t>Leadership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practices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what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they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 err="1" smtClean="0">
                <a:solidFill>
                  <a:srgbClr val="2A3D58"/>
                </a:solidFill>
              </a:rPr>
              <a:t>preach</a:t>
            </a:r>
            <a:r>
              <a:rPr lang="nl-NL" sz="2000" dirty="0" smtClean="0">
                <a:solidFill>
                  <a:srgbClr val="2A3D58"/>
                </a:solidFill>
              </a:rPr>
              <a:t>;</a:t>
            </a:r>
            <a:endParaRPr lang="nl-NL" sz="2000" dirty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err="1" smtClean="0">
                <a:solidFill>
                  <a:srgbClr val="2A3D58"/>
                </a:solidFill>
              </a:rPr>
              <a:t>Atmosphere</a:t>
            </a:r>
            <a:r>
              <a:rPr lang="nl-NL" sz="2000" dirty="0" smtClean="0">
                <a:solidFill>
                  <a:srgbClr val="2A3D58"/>
                </a:solidFill>
              </a:rPr>
              <a:t> </a:t>
            </a:r>
            <a:r>
              <a:rPr lang="nl-NL" sz="2000" dirty="0">
                <a:solidFill>
                  <a:srgbClr val="2A3D58"/>
                </a:solidFill>
              </a:rPr>
              <a:t>of trust </a:t>
            </a:r>
            <a:r>
              <a:rPr lang="nl-NL" sz="2000" dirty="0" err="1">
                <a:solidFill>
                  <a:srgbClr val="2A3D58"/>
                </a:solidFill>
              </a:rPr>
              <a:t>and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  <a:r>
              <a:rPr lang="nl-NL" sz="2000" dirty="0" err="1">
                <a:solidFill>
                  <a:srgbClr val="2A3D58"/>
                </a:solidFill>
              </a:rPr>
              <a:t>safety</a:t>
            </a:r>
            <a:r>
              <a:rPr lang="nl-NL" sz="2000" dirty="0">
                <a:solidFill>
                  <a:srgbClr val="2A3D58"/>
                </a:solidFill>
              </a:rPr>
              <a:t>, </a:t>
            </a:r>
            <a:r>
              <a:rPr lang="nl-NL" sz="2000" dirty="0" err="1">
                <a:solidFill>
                  <a:srgbClr val="2A3D58"/>
                </a:solidFill>
              </a:rPr>
              <a:t>learning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  <a:r>
              <a:rPr lang="nl-NL" sz="2000" dirty="0" err="1">
                <a:solidFill>
                  <a:srgbClr val="2A3D58"/>
                </a:solidFill>
              </a:rPr>
              <a:t>and</a:t>
            </a:r>
            <a:r>
              <a:rPr lang="nl-NL" sz="2000" dirty="0">
                <a:solidFill>
                  <a:srgbClr val="2A3D58"/>
                </a:solidFill>
              </a:rPr>
              <a:t> </a:t>
            </a:r>
            <a:r>
              <a:rPr lang="nl-NL" sz="2000" dirty="0" err="1">
                <a:solidFill>
                  <a:srgbClr val="2A3D58"/>
                </a:solidFill>
              </a:rPr>
              <a:t>improvement</a:t>
            </a:r>
            <a:r>
              <a:rPr lang="nl-NL" sz="2000" dirty="0">
                <a:solidFill>
                  <a:srgbClr val="2A3D58"/>
                </a:solidFill>
              </a:rPr>
              <a:t>.</a:t>
            </a:r>
          </a:p>
        </p:txBody>
      </p:sp>
      <p:sp>
        <p:nvSpPr>
          <p:cNvPr id="11" name="Rechthoek 10"/>
          <p:cNvSpPr/>
          <p:nvPr/>
        </p:nvSpPr>
        <p:spPr>
          <a:xfrm>
            <a:off x="5765800" y="1709284"/>
            <a:ext cx="484896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QUICKSCAN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endParaRPr lang="nl-NL" dirty="0">
              <a:solidFill>
                <a:srgbClr val="2A3D58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Is/are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leader(s)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inspiring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have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good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communication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skills? 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Do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all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members of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multidisciplinary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team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know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their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roles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take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responsibility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? 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Is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there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a culture of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enthusiasm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trust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within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the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team, of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learning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improving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safely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together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?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8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22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linnean.nl/Communities/Common/Images/Linnean/Bol_leiderschap%20en%20cultuu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44" y="47350"/>
            <a:ext cx="1508400" cy="15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711200" y="1690688"/>
            <a:ext cx="4902200" cy="4780656"/>
          </a:xfrm>
          <a:prstGeom prst="rect">
            <a:avLst/>
          </a:prstGeom>
          <a:solidFill>
            <a:srgbClr val="B3D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CULTURE &amp; LEADERSHIP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90688"/>
            <a:ext cx="4883150" cy="4780656"/>
          </a:xfrm>
          <a:prstGeom prst="rect">
            <a:avLst/>
          </a:prstGeom>
        </p:spPr>
      </p:pic>
      <p:sp>
        <p:nvSpPr>
          <p:cNvPr id="12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1200" y="1709284"/>
            <a:ext cx="49085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TIPS</a:t>
            </a:r>
          </a:p>
          <a:p>
            <a:pPr marL="0" indent="0" algn="ctr">
              <a:buNone/>
            </a:pPr>
            <a:endParaRPr lang="nl-NL" sz="1800" b="1" dirty="0">
              <a:solidFill>
                <a:srgbClr val="2A3D58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Are </a:t>
            </a:r>
            <a:r>
              <a:rPr lang="nl-NL" sz="1800" dirty="0" err="1">
                <a:solidFill>
                  <a:srgbClr val="2A3D58"/>
                </a:solidFill>
              </a:rPr>
              <a:t>you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aware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that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value-based</a:t>
            </a:r>
            <a:r>
              <a:rPr lang="nl-NL" sz="1800" dirty="0">
                <a:solidFill>
                  <a:srgbClr val="2A3D58"/>
                </a:solidFill>
              </a:rPr>
              <a:t> care is a </a:t>
            </a:r>
            <a:r>
              <a:rPr lang="nl-NL" sz="1800" dirty="0" err="1">
                <a:solidFill>
                  <a:srgbClr val="2A3D58"/>
                </a:solidFill>
              </a:rPr>
              <a:t>fundamental</a:t>
            </a:r>
            <a:r>
              <a:rPr lang="nl-NL" sz="1800" dirty="0">
                <a:solidFill>
                  <a:srgbClr val="2A3D58"/>
                </a:solidFill>
              </a:rPr>
              <a:t> change in </a:t>
            </a:r>
            <a:r>
              <a:rPr lang="nl-NL" sz="1800" dirty="0" err="1">
                <a:solidFill>
                  <a:srgbClr val="2A3D58"/>
                </a:solidFill>
              </a:rPr>
              <a:t>organizing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delivering</a:t>
            </a:r>
            <a:r>
              <a:rPr lang="nl-NL" sz="1800" dirty="0">
                <a:solidFill>
                  <a:srgbClr val="2A3D58"/>
                </a:solidFill>
              </a:rPr>
              <a:t> care? </a:t>
            </a:r>
            <a:r>
              <a:rPr lang="nl-NL" sz="1800" dirty="0" err="1">
                <a:solidFill>
                  <a:srgbClr val="2A3D58"/>
                </a:solidFill>
              </a:rPr>
              <a:t>Implementing</a:t>
            </a:r>
            <a:r>
              <a:rPr lang="nl-NL" sz="1800" dirty="0">
                <a:solidFill>
                  <a:srgbClr val="2A3D58"/>
                </a:solidFill>
              </a:rPr>
              <a:t> WGZ is </a:t>
            </a:r>
            <a:r>
              <a:rPr lang="nl-NL" sz="1800" dirty="0" err="1">
                <a:solidFill>
                  <a:srgbClr val="2A3D58"/>
                </a:solidFill>
              </a:rPr>
              <a:t>therefore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not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</a:t>
            </a:r>
            <a:r>
              <a:rPr lang="nl-NL" sz="1800" dirty="0">
                <a:solidFill>
                  <a:srgbClr val="2A3D58"/>
                </a:solidFill>
              </a:rPr>
              <a:t> easy </a:t>
            </a:r>
            <a:r>
              <a:rPr lang="nl-NL" sz="1800" dirty="0" err="1">
                <a:solidFill>
                  <a:srgbClr val="2A3D58"/>
                </a:solidFill>
              </a:rPr>
              <a:t>task</a:t>
            </a:r>
            <a:r>
              <a:rPr lang="nl-NL" sz="1800" dirty="0">
                <a:solidFill>
                  <a:srgbClr val="2A3D58"/>
                </a:solidFill>
              </a:rPr>
              <a:t>, but a change </a:t>
            </a:r>
            <a:r>
              <a:rPr lang="nl-NL" sz="1800" dirty="0" err="1">
                <a:solidFill>
                  <a:srgbClr val="2A3D58"/>
                </a:solidFill>
              </a:rPr>
              <a:t>process</a:t>
            </a:r>
            <a:r>
              <a:rPr lang="nl-NL" sz="1800" dirty="0">
                <a:solidFill>
                  <a:srgbClr val="2A3D58"/>
                </a:solidFill>
              </a:rPr>
              <a:t>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 smtClean="0">
                <a:solidFill>
                  <a:srgbClr val="2A3D58"/>
                </a:solidFill>
              </a:rPr>
              <a:t>Ensure </a:t>
            </a:r>
            <a:r>
              <a:rPr lang="nl-NL" sz="1800" dirty="0" err="1">
                <a:solidFill>
                  <a:srgbClr val="2A3D58"/>
                </a:solidFill>
              </a:rPr>
              <a:t>that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multidisciplinary</a:t>
            </a:r>
            <a:r>
              <a:rPr lang="nl-NL" sz="1800" dirty="0">
                <a:solidFill>
                  <a:srgbClr val="2A3D58"/>
                </a:solidFill>
              </a:rPr>
              <a:t> team is </a:t>
            </a:r>
            <a:r>
              <a:rPr lang="nl-NL" sz="1800" dirty="0" err="1">
                <a:solidFill>
                  <a:srgbClr val="2A3D58"/>
                </a:solidFill>
              </a:rPr>
              <a:t>truly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multidisciplinary</a:t>
            </a:r>
            <a:r>
              <a:rPr lang="nl-NL" sz="1800" dirty="0">
                <a:solidFill>
                  <a:srgbClr val="2A3D58"/>
                </a:solidFill>
              </a:rPr>
              <a:t>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A </a:t>
            </a:r>
            <a:r>
              <a:rPr lang="nl-NL" sz="1800" dirty="0" err="1">
                <a:solidFill>
                  <a:srgbClr val="2A3D58"/>
                </a:solidFill>
              </a:rPr>
              <a:t>good</a:t>
            </a:r>
            <a:r>
              <a:rPr lang="nl-NL" sz="1800" dirty="0">
                <a:solidFill>
                  <a:srgbClr val="2A3D58"/>
                </a:solidFill>
              </a:rPr>
              <a:t> leader, </a:t>
            </a:r>
            <a:r>
              <a:rPr lang="nl-NL" sz="1800" dirty="0" err="1">
                <a:solidFill>
                  <a:srgbClr val="2A3D58"/>
                </a:solidFill>
              </a:rPr>
              <a:t>preferably</a:t>
            </a:r>
            <a:r>
              <a:rPr lang="nl-NL" sz="1800" dirty="0">
                <a:solidFill>
                  <a:srgbClr val="2A3D58"/>
                </a:solidFill>
              </a:rPr>
              <a:t> a </a:t>
            </a:r>
            <a:r>
              <a:rPr lang="nl-NL" sz="1800" dirty="0" err="1">
                <a:solidFill>
                  <a:srgbClr val="2A3D58"/>
                </a:solidFill>
              </a:rPr>
              <a:t>leadership</a:t>
            </a:r>
            <a:r>
              <a:rPr lang="nl-NL" sz="1800" dirty="0">
                <a:solidFill>
                  <a:srgbClr val="2A3D58"/>
                </a:solidFill>
              </a:rPr>
              <a:t> team, is </a:t>
            </a:r>
            <a:r>
              <a:rPr lang="nl-NL" sz="1800" dirty="0" err="1">
                <a:solidFill>
                  <a:srgbClr val="2A3D58"/>
                </a:solidFill>
              </a:rPr>
              <a:t>essential</a:t>
            </a:r>
            <a:r>
              <a:rPr lang="nl-NL" sz="1800" dirty="0">
                <a:solidFill>
                  <a:srgbClr val="2A3D58"/>
                </a:solidFill>
              </a:rPr>
              <a:t>!</a:t>
            </a:r>
          </a:p>
          <a:p>
            <a:pPr marL="0" indent="0" eaLnBrk="1" hangingPunct="1">
              <a:buNone/>
            </a:pPr>
            <a:endParaRPr lang="nl-NL" sz="2000" dirty="0">
              <a:solidFill>
                <a:srgbClr val="2A3D58"/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5765800" y="1709284"/>
            <a:ext cx="4848963" cy="164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TOOLS</a:t>
            </a:r>
          </a:p>
          <a:p>
            <a:pPr marL="0" indent="0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 err="1">
                <a:solidFill>
                  <a:srgbClr val="2A3D58"/>
                </a:solidFill>
                <a:latin typeface="+mn-lt"/>
              </a:rPr>
              <a:t>Generic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profile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and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job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descriptions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for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leaders (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medical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; nurse)</a:t>
            </a:r>
            <a:endParaRPr lang="nl-NL" dirty="0">
              <a:solidFill>
                <a:srgbClr val="2A3D58"/>
              </a:solidFill>
              <a:latin typeface="+mn-lt"/>
            </a:endParaRP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8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77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jdelijke aanduiding voor inhoud 3">
            <a:extLst>
              <a:ext uri="{FF2B5EF4-FFF2-40B4-BE49-F238E27FC236}">
                <a16:creationId xmlns:a16="http://schemas.microsoft.com/office/drawing/2014/main" id="{E8982124-804B-9A0B-CFF6-574E9D5BE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60569"/>
          <a:stretch/>
        </p:blipFill>
        <p:spPr bwMode="auto">
          <a:xfrm>
            <a:off x="1" y="0"/>
            <a:ext cx="12192000" cy="1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342899" y="365125"/>
            <a:ext cx="10773335" cy="1325563"/>
          </a:xfrm>
        </p:spPr>
        <p:txBody>
          <a:bodyPr/>
          <a:lstStyle/>
          <a:p>
            <a:r>
              <a:rPr lang="nl-NL" b="1" dirty="0" smtClean="0">
                <a:solidFill>
                  <a:srgbClr val="1B1B57"/>
                </a:solidFill>
                <a:latin typeface="Arial"/>
                <a:cs typeface="Arial"/>
              </a:rPr>
              <a:t>FINAL REMARKS</a:t>
            </a:r>
            <a:endParaRPr lang="nl-NL" b="1" dirty="0">
              <a:solidFill>
                <a:srgbClr val="1B1B57"/>
              </a:solidFill>
              <a:latin typeface="Arial"/>
              <a:cs typeface="Arial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90119" y="1638026"/>
            <a:ext cx="106261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Ø"/>
            </a:pPr>
            <a:r>
              <a:rPr lang="nl-NL" dirty="0" err="1"/>
              <a:t>Please</a:t>
            </a:r>
            <a:r>
              <a:rPr lang="nl-NL" dirty="0"/>
              <a:t> </a:t>
            </a:r>
            <a:r>
              <a:rPr lang="nl-NL" dirty="0" err="1"/>
              <a:t>find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booklet</a:t>
            </a:r>
            <a:r>
              <a:rPr lang="nl-NL" dirty="0"/>
              <a:t> ‘</a:t>
            </a:r>
            <a:r>
              <a:rPr lang="nl-NL" dirty="0" err="1"/>
              <a:t>Getting</a:t>
            </a:r>
            <a:r>
              <a:rPr lang="nl-NL" dirty="0"/>
              <a:t> </a:t>
            </a:r>
            <a:r>
              <a:rPr lang="nl-NL" dirty="0" err="1"/>
              <a:t>Started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Value-Based Health Care’ </a:t>
            </a:r>
            <a:r>
              <a:rPr lang="nl-NL" dirty="0" smtClean="0"/>
              <a:t>on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table</a:t>
            </a:r>
            <a:r>
              <a:rPr lang="nl-NL" dirty="0" smtClean="0"/>
              <a:t>;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endParaRPr lang="nl-NL" dirty="0">
              <a:hlinkClick r:id="rId4"/>
            </a:endParaRP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nl-NL" dirty="0" smtClean="0"/>
              <a:t>Scan </a:t>
            </a:r>
            <a:r>
              <a:rPr lang="nl-NL" dirty="0" err="1" smtClean="0"/>
              <a:t>the</a:t>
            </a:r>
            <a:r>
              <a:rPr lang="nl-NL" dirty="0" smtClean="0"/>
              <a:t> QR-code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leave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email </a:t>
            </a:r>
            <a:r>
              <a:rPr lang="nl-NL" dirty="0" err="1" smtClean="0"/>
              <a:t>adress</a:t>
            </a:r>
            <a:r>
              <a:rPr lang="nl-NL" dirty="0" smtClean="0"/>
              <a:t> in order </a:t>
            </a:r>
            <a:r>
              <a:rPr lang="nl-NL" dirty="0" err="1" smtClean="0"/>
              <a:t>to</a:t>
            </a:r>
            <a:r>
              <a:rPr lang="nl-NL" dirty="0" smtClean="0"/>
              <a:t>:</a:t>
            </a:r>
          </a:p>
          <a:p>
            <a:pPr marL="838190" lvl="1" indent="-380990">
              <a:buFont typeface="Wingdings" panose="05000000000000000000" pitchFamily="2" charset="2"/>
              <a:buChar char="Ø"/>
            </a:pPr>
            <a:r>
              <a:rPr lang="nl-NL" dirty="0" err="1" smtClean="0"/>
              <a:t>Receive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‘</a:t>
            </a:r>
            <a:r>
              <a:rPr lang="nl-NL" dirty="0" err="1" smtClean="0"/>
              <a:t>Getting</a:t>
            </a:r>
            <a:r>
              <a:rPr lang="nl-NL" dirty="0" smtClean="0"/>
              <a:t> </a:t>
            </a:r>
            <a:r>
              <a:rPr lang="nl-NL" dirty="0" err="1" smtClean="0"/>
              <a:t>started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Value-Based Health Care’ </a:t>
            </a:r>
            <a:r>
              <a:rPr lang="nl-NL" dirty="0" err="1" smtClean="0"/>
              <a:t>booklet</a:t>
            </a:r>
            <a:r>
              <a:rPr lang="nl-NL" dirty="0" smtClean="0"/>
              <a:t> in PDF </a:t>
            </a:r>
            <a:r>
              <a:rPr lang="nl-NL" dirty="0" err="1" smtClean="0"/>
              <a:t>and</a:t>
            </a:r>
            <a:r>
              <a:rPr lang="nl-NL" dirty="0" smtClean="0"/>
              <a:t> print </a:t>
            </a:r>
            <a:r>
              <a:rPr lang="nl-NL" dirty="0" err="1" smtClean="0"/>
              <a:t>version</a:t>
            </a:r>
            <a:r>
              <a:rPr lang="nl-NL" dirty="0" smtClean="0"/>
              <a:t>;</a:t>
            </a:r>
          </a:p>
          <a:p>
            <a:pPr marL="838190" lvl="1" indent="-380990">
              <a:buFont typeface="Wingdings" panose="05000000000000000000" pitchFamily="2" charset="2"/>
              <a:buChar char="Ø"/>
            </a:pPr>
            <a:r>
              <a:rPr lang="nl-NL" dirty="0" err="1" smtClean="0"/>
              <a:t>Receive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link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complete ‘</a:t>
            </a:r>
            <a:r>
              <a:rPr lang="nl-NL" dirty="0" err="1" smtClean="0"/>
              <a:t>Getting</a:t>
            </a:r>
            <a:r>
              <a:rPr lang="nl-NL" dirty="0" smtClean="0"/>
              <a:t> </a:t>
            </a:r>
            <a:r>
              <a:rPr lang="nl-NL" dirty="0" err="1" smtClean="0"/>
              <a:t>started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Value-Based Health Care’ manual;</a:t>
            </a:r>
          </a:p>
          <a:p>
            <a:pPr marL="838190" lvl="1" indent="-380990">
              <a:buFont typeface="Wingdings" panose="05000000000000000000" pitchFamily="2" charset="2"/>
              <a:buChar char="Ø"/>
            </a:pPr>
            <a:r>
              <a:rPr lang="nl-NL" dirty="0" err="1" smtClean="0"/>
              <a:t>Receive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</a:t>
            </a:r>
            <a:r>
              <a:rPr lang="nl-NL" dirty="0" err="1" smtClean="0"/>
              <a:t>including</a:t>
            </a:r>
            <a:r>
              <a:rPr lang="nl-NL" dirty="0" smtClean="0"/>
              <a:t> links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tools.</a:t>
            </a:r>
          </a:p>
          <a:p>
            <a:pPr marL="838190" lvl="1" indent="-380990">
              <a:buFont typeface="Wingdings" panose="05000000000000000000" pitchFamily="2" charset="2"/>
              <a:buChar char="Ø"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343" y="3547686"/>
            <a:ext cx="3090036" cy="3090036"/>
          </a:xfrm>
          <a:prstGeom prst="rect">
            <a:avLst/>
          </a:prstGeom>
        </p:spPr>
      </p:pic>
      <p:pic>
        <p:nvPicPr>
          <p:cNvPr id="1026" name="Picture 2" descr="Scan Me Afbeeldingen - Gratis downloaden op Freepi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16706" r="37060" b="16706"/>
          <a:stretch/>
        </p:blipFill>
        <p:spPr bwMode="auto">
          <a:xfrm>
            <a:off x="4557656" y="4377947"/>
            <a:ext cx="2280077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7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inhoud 3">
            <a:extLst>
              <a:ext uri="{FF2B5EF4-FFF2-40B4-BE49-F238E27FC236}">
                <a16:creationId xmlns:a16="http://schemas.microsoft.com/office/drawing/2014/main" id="{E8982124-804B-9A0B-CFF6-574E9D5BE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60569"/>
          <a:stretch/>
        </p:blipFill>
        <p:spPr bwMode="auto">
          <a:xfrm>
            <a:off x="1" y="0"/>
            <a:ext cx="12192000" cy="1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kstvak 7">
            <a:extLst>
              <a:ext uri="{FF2B5EF4-FFF2-40B4-BE49-F238E27FC236}">
                <a16:creationId xmlns:a16="http://schemas.microsoft.com/office/drawing/2014/main" id="{7B591E0F-91F3-8B68-7E73-5BB28C4E7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506413"/>
            <a:ext cx="7547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4000" b="1" dirty="0" smtClean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THANKS! QUESTIONS?</a:t>
            </a:r>
            <a:endParaRPr kumimoji="0" lang="nl-NL" altLang="nl-NL" sz="4000" b="1" i="0" u="none" strike="noStrike" kern="1200" cap="none" spc="0" normalizeH="0" baseline="0" noProof="0" dirty="0">
              <a:ln>
                <a:noFill/>
              </a:ln>
              <a:solidFill>
                <a:srgbClr val="2A3D5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4" descr="https://www.linnean.nl/media/sectionimages/c8106578-d9bb-44a8-9c12-d8b983ecb866/38343967-0069-4506-b3ea-70c2acd300c6/JP1_9562%20joliene.jpg?width=1200&amp;amp;height=-1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6" t="11633" r="24356" b="11633"/>
          <a:stretch/>
        </p:blipFill>
        <p:spPr bwMode="auto">
          <a:xfrm>
            <a:off x="520772" y="3375551"/>
            <a:ext cx="144732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rofielafbeeldi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503644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erugkijken: Alle informatie over de nieuwe PREM | CP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2100"/>
          <a:stretch/>
        </p:blipFill>
        <p:spPr bwMode="auto">
          <a:xfrm>
            <a:off x="520772" y="1714662"/>
            <a:ext cx="143992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2090644" y="2111496"/>
            <a:ext cx="2385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Arie Franx</a:t>
            </a:r>
          </a:p>
          <a:p>
            <a:pPr lvl="0"/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7"/>
              </a:rPr>
              <a:t>a.franx@erasmusmc.nl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2086217" y="3771701"/>
            <a:ext cx="2311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Joliene Munier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8"/>
              </a:rPr>
              <a:t>jolienemunier@live.nl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086217" y="5294775"/>
            <a:ext cx="358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Matthijs van der Linde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9"/>
              </a:rPr>
              <a:t>mlinde@zinl.nl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|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prstClr val="black"/>
                </a:solidFill>
                <a:hlinkClick r:id="rId10"/>
              </a:rPr>
              <a:t>linnean@zinl.nl</a:t>
            </a:r>
            <a:r>
              <a:rPr lang="nl-NL" dirty="0" smtClean="0">
                <a:solidFill>
                  <a:prstClr val="black"/>
                </a:solidFill>
              </a:rPr>
              <a:t>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7350064" y="2471447"/>
            <a:ext cx="446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Michele van der Kemp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prstClr val="black"/>
                </a:solidFill>
                <a:hlinkClick r:id="rId11"/>
              </a:rPr>
              <a:t>michele@vdkmp.com</a:t>
            </a:r>
            <a:r>
              <a:rPr lang="nl-NL" dirty="0" smtClean="0">
                <a:solidFill>
                  <a:prstClr val="black"/>
                </a:solidFill>
              </a:rPr>
              <a:t>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1948" y="2074613"/>
            <a:ext cx="1440000" cy="1440000"/>
          </a:xfrm>
          <a:prstGeom prst="rect">
            <a:avLst/>
          </a:prstGeom>
        </p:spPr>
      </p:pic>
      <p:sp>
        <p:nvSpPr>
          <p:cNvPr id="22" name="Tekstvak 21"/>
          <p:cNvSpPr txBox="1"/>
          <p:nvPr/>
        </p:nvSpPr>
        <p:spPr>
          <a:xfrm>
            <a:off x="7350064" y="4544168"/>
            <a:ext cx="504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Willem Jan Bos</a:t>
            </a:r>
          </a:p>
          <a:p>
            <a:pPr lvl="0"/>
            <a:r>
              <a:rPr lang="nl-NL" dirty="0" smtClean="0">
                <a:solidFill>
                  <a:prstClr val="black"/>
                </a:solidFill>
                <a:hlinkClick r:id="rId13"/>
              </a:rPr>
              <a:t>w.bos@antoniusziekenhuis.nl</a:t>
            </a:r>
            <a:r>
              <a:rPr lang="nl-NL" dirty="0" smtClean="0">
                <a:solidFill>
                  <a:prstClr val="black"/>
                </a:solidFill>
              </a:rPr>
              <a:t>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4266"/>
          <a:stretch/>
        </p:blipFill>
        <p:spPr>
          <a:xfrm>
            <a:off x="5791948" y="3989281"/>
            <a:ext cx="1439928" cy="1756106"/>
          </a:xfrm>
        </p:spPr>
      </p:pic>
      <p:sp>
        <p:nvSpPr>
          <p:cNvPr id="20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95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inhoud 3">
            <a:extLst>
              <a:ext uri="{FF2B5EF4-FFF2-40B4-BE49-F238E27FC236}">
                <a16:creationId xmlns:a16="http://schemas.microsoft.com/office/drawing/2014/main" id="{E8982124-804B-9A0B-CFF6-574E9D5BE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60569"/>
          <a:stretch/>
        </p:blipFill>
        <p:spPr bwMode="auto">
          <a:xfrm>
            <a:off x="1" y="0"/>
            <a:ext cx="12192000" cy="1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kstvak 7">
            <a:extLst>
              <a:ext uri="{FF2B5EF4-FFF2-40B4-BE49-F238E27FC236}">
                <a16:creationId xmlns:a16="http://schemas.microsoft.com/office/drawing/2014/main" id="{7B591E0F-91F3-8B68-7E73-5BB28C4E7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506413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4000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 ARE YOU?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Stakeholder </a:t>
            </a:r>
            <a:r>
              <a:rPr lang="nl-NL" dirty="0" err="1"/>
              <a:t>group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How long have </a:t>
            </a:r>
            <a:r>
              <a:rPr lang="nl-NL" dirty="0" err="1"/>
              <a:t>you</a:t>
            </a:r>
            <a:r>
              <a:rPr lang="nl-NL" dirty="0"/>
              <a:t> been </a:t>
            </a:r>
            <a:r>
              <a:rPr lang="nl-NL" dirty="0" err="1"/>
              <a:t>working</a:t>
            </a:r>
            <a:r>
              <a:rPr lang="nl-NL" dirty="0"/>
              <a:t> on VBHC </a:t>
            </a:r>
            <a:r>
              <a:rPr lang="nl-NL" dirty="0" err="1"/>
              <a:t>implementation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 err="1"/>
              <a:t>Familiar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Linnean</a:t>
            </a:r>
            <a:r>
              <a:rPr lang="nl-NL" dirty="0"/>
              <a:t> </a:t>
            </a:r>
            <a:r>
              <a:rPr lang="nl-NL" dirty="0" err="1"/>
              <a:t>Initiative</a:t>
            </a:r>
            <a:r>
              <a:rPr lang="nl-NL" dirty="0"/>
              <a:t> </a:t>
            </a:r>
            <a:r>
              <a:rPr lang="nl-NL" dirty="0" err="1"/>
              <a:t>network</a:t>
            </a:r>
            <a:r>
              <a:rPr lang="nl-NL" dirty="0"/>
              <a:t>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4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E8982124-804B-9A0B-CFF6-574E9D5BE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60569"/>
          <a:stretch/>
        </p:blipFill>
        <p:spPr bwMode="auto">
          <a:xfrm>
            <a:off x="1" y="0"/>
            <a:ext cx="12192000" cy="1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kstvak 7">
            <a:extLst>
              <a:ext uri="{FF2B5EF4-FFF2-40B4-BE49-F238E27FC236}">
                <a16:creationId xmlns:a16="http://schemas.microsoft.com/office/drawing/2014/main" id="{7B591E0F-91F3-8B68-7E73-5BB28C4E7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38464"/>
            <a:ext cx="93073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nl-NL" sz="4000" b="1" dirty="0">
                <a:solidFill>
                  <a:srgbClr val="1B1B57"/>
                </a:solidFill>
                <a:latin typeface="Arial"/>
                <a:cs typeface="Arial"/>
              </a:rPr>
              <a:t>THE LINNEAN INITIATIVE / GROUP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733843" y="1825625"/>
            <a:ext cx="371513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 err="1"/>
              <a:t>History</a:t>
            </a:r>
            <a:endParaRPr lang="nl-NL" sz="2000" b="1" dirty="0"/>
          </a:p>
          <a:p>
            <a:pPr marL="0" indent="0" algn="ctr">
              <a:buNone/>
            </a:pPr>
            <a:endParaRPr lang="nl-NL" sz="2000" dirty="0"/>
          </a:p>
          <a:p>
            <a:pPr marL="0" lvl="1" indent="0">
              <a:buNone/>
            </a:pPr>
            <a:r>
              <a:rPr lang="nl-NL" sz="2000" b="1" dirty="0"/>
              <a:t>2017</a:t>
            </a:r>
            <a:r>
              <a:rPr lang="nl-NL" sz="2000" dirty="0"/>
              <a:t>: ICHOM conference in Washington. </a:t>
            </a:r>
            <a:r>
              <a:rPr lang="nl-NL" sz="2000" dirty="0" err="1"/>
              <a:t>Working</a:t>
            </a:r>
            <a:r>
              <a:rPr lang="nl-NL" sz="2000" dirty="0"/>
              <a:t> </a:t>
            </a:r>
            <a:r>
              <a:rPr lang="nl-NL" sz="2000" dirty="0" err="1"/>
              <a:t>session</a:t>
            </a:r>
            <a:r>
              <a:rPr lang="nl-NL" sz="2000" dirty="0"/>
              <a:t> </a:t>
            </a:r>
            <a:r>
              <a:rPr lang="nl-NL" sz="2000" dirty="0" err="1"/>
              <a:t>with</a:t>
            </a:r>
            <a:r>
              <a:rPr lang="nl-NL" sz="2000" dirty="0"/>
              <a:t> Dutch </a:t>
            </a:r>
            <a:r>
              <a:rPr lang="nl-NL" sz="2000" dirty="0" err="1"/>
              <a:t>participants</a:t>
            </a:r>
            <a:r>
              <a:rPr lang="nl-NL" sz="2000" dirty="0"/>
              <a:t> at </a:t>
            </a:r>
            <a:r>
              <a:rPr lang="nl-NL" sz="2000" dirty="0" err="1"/>
              <a:t>the</a:t>
            </a:r>
            <a:r>
              <a:rPr lang="nl-NL" sz="2000" dirty="0"/>
              <a:t> Dutch </a:t>
            </a:r>
            <a:r>
              <a:rPr lang="nl-NL" sz="2000" dirty="0" err="1"/>
              <a:t>embassy</a:t>
            </a:r>
            <a:r>
              <a:rPr lang="nl-NL" sz="2000" dirty="0"/>
              <a:t> on </a:t>
            </a:r>
            <a:r>
              <a:rPr lang="nl-NL" sz="2000" dirty="0" err="1"/>
              <a:t>Linnean</a:t>
            </a:r>
            <a:r>
              <a:rPr lang="nl-NL" sz="2000" dirty="0"/>
              <a:t> Avenue; </a:t>
            </a:r>
          </a:p>
          <a:p>
            <a:pPr marL="0" lvl="1" indent="0">
              <a:buNone/>
            </a:pPr>
            <a:endParaRPr lang="nl-NL" sz="2000" dirty="0"/>
          </a:p>
          <a:p>
            <a:pPr marL="0" lvl="1" indent="0">
              <a:buNone/>
            </a:pPr>
            <a:r>
              <a:rPr lang="nl-NL" sz="2000" b="1" dirty="0"/>
              <a:t>2023</a:t>
            </a:r>
            <a:r>
              <a:rPr lang="nl-NL" sz="2000" dirty="0"/>
              <a:t>: &gt; 1.500 members </a:t>
            </a:r>
            <a:r>
              <a:rPr lang="nl-NL" sz="2000" dirty="0" err="1"/>
              <a:t>from</a:t>
            </a:r>
            <a:r>
              <a:rPr lang="nl-NL" sz="2000" dirty="0"/>
              <a:t> </a:t>
            </a:r>
            <a:r>
              <a:rPr lang="nl-NL" sz="2000" dirty="0" err="1"/>
              <a:t>all</a:t>
            </a:r>
            <a:r>
              <a:rPr lang="nl-NL" sz="2000" dirty="0"/>
              <a:t> sectors of </a:t>
            </a:r>
            <a:r>
              <a:rPr lang="nl-NL" sz="2000" dirty="0" err="1"/>
              <a:t>healthcare</a:t>
            </a:r>
            <a:r>
              <a:rPr lang="nl-NL" sz="2000" dirty="0"/>
              <a:t>.</a:t>
            </a:r>
          </a:p>
          <a:p>
            <a:pPr marL="380990" indent="-380990"/>
            <a:endParaRPr lang="nl-NL" dirty="0"/>
          </a:p>
        </p:txBody>
      </p:sp>
      <p:pic>
        <p:nvPicPr>
          <p:cNvPr id="13" name="Picture 2" descr="File:Netherlands embassy.JP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916" y="5148218"/>
            <a:ext cx="1340034" cy="12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753125" y="1825625"/>
            <a:ext cx="31805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nl-NL" sz="2400" b="1" dirty="0" err="1"/>
              <a:t>Characteristics</a:t>
            </a:r>
            <a:r>
              <a:rPr lang="nl-NL" sz="2400" b="1" dirty="0"/>
              <a:t> </a:t>
            </a:r>
          </a:p>
          <a:p>
            <a:pPr marL="0" indent="0" algn="ctr">
              <a:buNone/>
            </a:pPr>
            <a:endParaRPr lang="nl-NL" sz="2000" dirty="0"/>
          </a:p>
          <a:p>
            <a:pPr marL="0" lvl="1"/>
            <a:r>
              <a:rPr lang="nl-NL" sz="2000" b="1" dirty="0"/>
              <a:t>Bottom-up:</a:t>
            </a:r>
            <a:r>
              <a:rPr lang="nl-NL" sz="2000" dirty="0"/>
              <a:t> </a:t>
            </a:r>
            <a:r>
              <a:rPr lang="nl-NL" sz="2000" dirty="0" err="1"/>
              <a:t>All</a:t>
            </a:r>
            <a:r>
              <a:rPr lang="nl-NL" sz="2000" dirty="0"/>
              <a:t> members </a:t>
            </a:r>
            <a:r>
              <a:rPr lang="nl-NL" sz="2000" dirty="0" err="1"/>
              <a:t>participate</a:t>
            </a:r>
            <a:r>
              <a:rPr lang="nl-NL" sz="2000" dirty="0"/>
              <a:t> on a </a:t>
            </a:r>
            <a:r>
              <a:rPr lang="nl-NL" sz="2000" dirty="0" err="1"/>
              <a:t>voluntary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personal basis</a:t>
            </a:r>
          </a:p>
          <a:p>
            <a:pPr marL="0" lvl="1"/>
            <a:endParaRPr lang="nl-NL" sz="2000" dirty="0"/>
          </a:p>
          <a:p>
            <a:pPr marL="0" lvl="1"/>
            <a:r>
              <a:rPr lang="nl-NL" sz="2000" b="1" dirty="0"/>
              <a:t>Open:</a:t>
            </a:r>
            <a:r>
              <a:rPr lang="nl-NL" sz="2000" dirty="0"/>
              <a:t> </a:t>
            </a:r>
            <a:r>
              <a:rPr lang="nl-NL" sz="2000" dirty="0" err="1"/>
              <a:t>Everyone</a:t>
            </a:r>
            <a:r>
              <a:rPr lang="nl-NL" sz="2000" dirty="0"/>
              <a:t> </a:t>
            </a:r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ambition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accelerate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pace of </a:t>
            </a:r>
            <a:r>
              <a:rPr lang="nl-NL" sz="2000" dirty="0" err="1"/>
              <a:t>value-based</a:t>
            </a:r>
            <a:r>
              <a:rPr lang="nl-NL" sz="2000" dirty="0"/>
              <a:t> health care </a:t>
            </a:r>
            <a:r>
              <a:rPr lang="nl-NL" sz="2000" dirty="0" err="1"/>
              <a:t>implementation</a:t>
            </a:r>
            <a:r>
              <a:rPr lang="nl-NL" sz="2000" dirty="0"/>
              <a:t> is </a:t>
            </a:r>
            <a:r>
              <a:rPr lang="nl-NL" sz="2000" dirty="0" err="1"/>
              <a:t>welcome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join</a:t>
            </a:r>
            <a:r>
              <a:rPr lang="nl-NL" sz="2000" dirty="0"/>
              <a:t>;</a:t>
            </a:r>
          </a:p>
          <a:p>
            <a:pPr marL="0" lvl="1"/>
            <a:endParaRPr lang="nl-NL" sz="2000" dirty="0"/>
          </a:p>
          <a:p>
            <a:pPr marL="0" lvl="1"/>
            <a:r>
              <a:rPr lang="nl-NL" sz="2000" b="1" dirty="0"/>
              <a:t>Independent</a:t>
            </a:r>
            <a:r>
              <a:rPr lang="nl-NL" sz="2000" dirty="0"/>
              <a:t>. No </a:t>
            </a:r>
            <a:r>
              <a:rPr lang="nl-NL" sz="2000" dirty="0" err="1"/>
              <a:t>contractors</a:t>
            </a:r>
            <a:r>
              <a:rPr lang="nl-NL" sz="2000" dirty="0"/>
              <a:t> nor </a:t>
            </a:r>
            <a:r>
              <a:rPr lang="nl-NL" sz="2000" dirty="0" err="1"/>
              <a:t>clients</a:t>
            </a:r>
            <a:r>
              <a:rPr lang="nl-NL" sz="2000" dirty="0"/>
              <a:t>. </a:t>
            </a:r>
          </a:p>
          <a:p>
            <a:endParaRPr lang="nl-NL" dirty="0"/>
          </a:p>
          <a:p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4443988" y="1639925"/>
            <a:ext cx="0" cy="4815606"/>
          </a:xfrm>
          <a:prstGeom prst="line">
            <a:avLst/>
          </a:prstGeom>
          <a:ln>
            <a:solidFill>
              <a:srgbClr val="1B1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7933637" y="1677248"/>
            <a:ext cx="0" cy="4815606"/>
          </a:xfrm>
          <a:prstGeom prst="line">
            <a:avLst/>
          </a:prstGeom>
          <a:ln>
            <a:solidFill>
              <a:srgbClr val="1B1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8237780" y="1825625"/>
            <a:ext cx="31805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nl-NL" sz="2400" b="1" dirty="0"/>
              <a:t>Deliverables </a:t>
            </a:r>
          </a:p>
          <a:p>
            <a:pPr marL="0" lvl="1"/>
            <a:endParaRPr lang="nl-NL" sz="2000" dirty="0"/>
          </a:p>
          <a:p>
            <a:pPr marL="0" lvl="1"/>
            <a:r>
              <a:rPr lang="nl-NL" sz="2000" dirty="0"/>
              <a:t>&gt;25 </a:t>
            </a:r>
            <a:r>
              <a:rPr lang="nl-NL" sz="2000" dirty="0" err="1"/>
              <a:t>plenairies</a:t>
            </a:r>
            <a:r>
              <a:rPr lang="nl-NL" sz="2000" dirty="0"/>
              <a:t> on VBHC-topics &amp; site </a:t>
            </a:r>
            <a:r>
              <a:rPr lang="nl-NL" sz="2000" dirty="0" err="1"/>
              <a:t>visits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&gt;175 </a:t>
            </a:r>
            <a:r>
              <a:rPr lang="nl-NL" sz="2000" dirty="0" err="1"/>
              <a:t>good-practices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motivational</a:t>
            </a:r>
            <a:r>
              <a:rPr lang="nl-NL" sz="2000" dirty="0"/>
              <a:t> </a:t>
            </a:r>
            <a:r>
              <a:rPr lang="nl-NL" sz="2000" dirty="0" err="1"/>
              <a:t>stories</a:t>
            </a:r>
            <a:r>
              <a:rPr lang="nl-NL" sz="2000" dirty="0"/>
              <a:t> </a:t>
            </a:r>
            <a:r>
              <a:rPr lang="nl-NL" sz="2000" dirty="0" err="1"/>
              <a:t>collected</a:t>
            </a:r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18 </a:t>
            </a:r>
            <a:r>
              <a:rPr lang="nl-NL" sz="2000" dirty="0" err="1"/>
              <a:t>working</a:t>
            </a:r>
            <a:r>
              <a:rPr lang="nl-NL" sz="2000" dirty="0"/>
              <a:t> </a:t>
            </a:r>
            <a:r>
              <a:rPr lang="nl-NL" sz="2000" dirty="0" err="1"/>
              <a:t>groups</a:t>
            </a:r>
            <a:r>
              <a:rPr lang="nl-NL" sz="2000" dirty="0"/>
              <a:t> </a:t>
            </a:r>
            <a:r>
              <a:rPr lang="nl-NL" sz="2000" dirty="0" err="1"/>
              <a:t>that</a:t>
            </a:r>
            <a:r>
              <a:rPr lang="nl-NL" sz="2000" dirty="0"/>
              <a:t> have </a:t>
            </a:r>
            <a:r>
              <a:rPr lang="nl-NL" sz="2000" dirty="0" err="1"/>
              <a:t>resulted</a:t>
            </a:r>
            <a:r>
              <a:rPr lang="nl-NL" sz="2000" dirty="0"/>
              <a:t> in 16 </a:t>
            </a:r>
            <a:r>
              <a:rPr lang="nl-NL" sz="2000" dirty="0" err="1"/>
              <a:t>products</a:t>
            </a:r>
            <a:r>
              <a:rPr lang="nl-NL" sz="2000" dirty="0"/>
              <a:t> (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counting</a:t>
            </a:r>
            <a:r>
              <a:rPr lang="nl-NL" sz="2000" dirty="0"/>
              <a:t>)</a:t>
            </a:r>
          </a:p>
          <a:p>
            <a:pPr marL="0" lvl="1"/>
            <a:endParaRPr lang="nl-NL" sz="2000" b="1" dirty="0"/>
          </a:p>
          <a:p>
            <a:pPr marL="0" lvl="1"/>
            <a:endParaRPr lang="nl-NL" sz="2000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440916" y="940429"/>
            <a:ext cx="11352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i="1" dirty="0"/>
              <a:t>Show </a:t>
            </a:r>
            <a:r>
              <a:rPr lang="nl-NL" sz="2000" i="1" dirty="0" err="1" smtClean="0"/>
              <a:t>how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value-based</a:t>
            </a:r>
            <a:r>
              <a:rPr lang="nl-NL" sz="2000" i="1" dirty="0" smtClean="0"/>
              <a:t> </a:t>
            </a:r>
            <a:r>
              <a:rPr lang="nl-NL" sz="2000" i="1" dirty="0" err="1"/>
              <a:t>healthcare</a:t>
            </a:r>
            <a:r>
              <a:rPr lang="nl-NL" sz="2000" i="1" dirty="0"/>
              <a:t> </a:t>
            </a:r>
            <a:r>
              <a:rPr lang="nl-NL" sz="2000" i="1" dirty="0" smtClean="0"/>
              <a:t>is </a:t>
            </a:r>
            <a:r>
              <a:rPr lang="nl-NL" sz="2000" i="1" dirty="0" err="1" smtClean="0"/>
              <a:t>being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implemented</a:t>
            </a:r>
            <a:r>
              <a:rPr lang="nl-NL" sz="2000" i="1" dirty="0" smtClean="0"/>
              <a:t> </a:t>
            </a:r>
            <a:r>
              <a:rPr lang="nl-NL" sz="2000" i="1" dirty="0"/>
              <a:t>in </a:t>
            </a:r>
            <a:r>
              <a:rPr lang="nl-NL" sz="2000" i="1" dirty="0" err="1"/>
              <a:t>the</a:t>
            </a:r>
            <a:r>
              <a:rPr lang="nl-NL" sz="2000" i="1" dirty="0"/>
              <a:t> </a:t>
            </a:r>
            <a:r>
              <a:rPr lang="nl-NL" sz="2000" i="1" dirty="0" err="1"/>
              <a:t>current</a:t>
            </a:r>
            <a:r>
              <a:rPr lang="nl-NL" sz="2000" i="1" dirty="0"/>
              <a:t> </a:t>
            </a:r>
            <a:r>
              <a:rPr lang="nl-NL" sz="2000" i="1" dirty="0" err="1"/>
              <a:t>healthcare</a:t>
            </a:r>
            <a:r>
              <a:rPr lang="nl-NL" sz="2000" i="1" dirty="0"/>
              <a:t> system; </a:t>
            </a:r>
            <a:r>
              <a:rPr lang="nl-NL" sz="2000" i="1" dirty="0" err="1"/>
              <a:t>identify</a:t>
            </a:r>
            <a:r>
              <a:rPr lang="nl-NL" sz="2000" i="1" dirty="0"/>
              <a:t> </a:t>
            </a:r>
            <a:r>
              <a:rPr lang="nl-NL" sz="2000" i="1" dirty="0" err="1"/>
              <a:t>flaws</a:t>
            </a:r>
            <a:r>
              <a:rPr lang="nl-NL" sz="2000" i="1" dirty="0"/>
              <a:t> </a:t>
            </a:r>
            <a:r>
              <a:rPr lang="nl-NL" sz="2000" i="1" dirty="0" err="1"/>
              <a:t>and</a:t>
            </a:r>
            <a:r>
              <a:rPr lang="nl-NL" sz="2000" i="1" dirty="0"/>
              <a:t> </a:t>
            </a:r>
            <a:r>
              <a:rPr lang="nl-NL" sz="2000" i="1" dirty="0" err="1"/>
              <a:t>challenges</a:t>
            </a:r>
            <a:r>
              <a:rPr lang="nl-NL" sz="2000" i="1" dirty="0"/>
              <a:t> as well as </a:t>
            </a:r>
            <a:r>
              <a:rPr lang="nl-NL" sz="2000" i="1" dirty="0" err="1"/>
              <a:t>provide</a:t>
            </a:r>
            <a:r>
              <a:rPr lang="nl-NL" sz="2000" i="1" dirty="0"/>
              <a:t> </a:t>
            </a:r>
            <a:r>
              <a:rPr lang="nl-NL" sz="2000" i="1" dirty="0" err="1"/>
              <a:t>directions</a:t>
            </a:r>
            <a:r>
              <a:rPr lang="nl-NL" sz="2000" i="1" dirty="0"/>
              <a:t> </a:t>
            </a:r>
            <a:r>
              <a:rPr lang="nl-NL" sz="2000" i="1" dirty="0" err="1"/>
              <a:t>for</a:t>
            </a:r>
            <a:r>
              <a:rPr lang="nl-NL" sz="2000" i="1" dirty="0"/>
              <a:t> </a:t>
            </a:r>
            <a:r>
              <a:rPr lang="nl-NL" sz="2000" i="1" dirty="0" err="1"/>
              <a:t>solutions</a:t>
            </a:r>
            <a:r>
              <a:rPr lang="nl-NL" sz="2000" i="1" dirty="0"/>
              <a:t> </a:t>
            </a:r>
            <a:r>
              <a:rPr lang="nl-NL" sz="2000" i="1" dirty="0" err="1"/>
              <a:t>for</a:t>
            </a:r>
            <a:r>
              <a:rPr lang="nl-NL" sz="2000" i="1" dirty="0"/>
              <a:t> </a:t>
            </a:r>
            <a:r>
              <a:rPr lang="nl-NL" sz="2000" i="1" dirty="0" err="1"/>
              <a:t>the</a:t>
            </a:r>
            <a:r>
              <a:rPr lang="nl-NL" sz="2000" i="1" dirty="0"/>
              <a:t> </a:t>
            </a:r>
            <a:r>
              <a:rPr lang="nl-NL" sz="2000" i="1" dirty="0" err="1"/>
              <a:t>value-based</a:t>
            </a:r>
            <a:r>
              <a:rPr lang="nl-NL" sz="2000" i="1" dirty="0"/>
              <a:t> </a:t>
            </a:r>
            <a:r>
              <a:rPr lang="nl-NL" sz="2000" i="1" dirty="0" err="1"/>
              <a:t>healthcare</a:t>
            </a:r>
            <a:r>
              <a:rPr lang="nl-NL" sz="2000" i="1" dirty="0"/>
              <a:t> </a:t>
            </a:r>
            <a:r>
              <a:rPr lang="nl-NL" sz="2000" i="1" dirty="0" err="1"/>
              <a:t>ecosystem</a:t>
            </a:r>
            <a:r>
              <a:rPr lang="nl-NL" sz="2000" i="1" dirty="0"/>
              <a:t> of </a:t>
            </a:r>
            <a:r>
              <a:rPr lang="nl-NL" sz="2000" i="1" dirty="0" err="1"/>
              <a:t>the</a:t>
            </a:r>
            <a:r>
              <a:rPr lang="nl-NL" sz="2000" i="1" dirty="0"/>
              <a:t> </a:t>
            </a:r>
            <a:r>
              <a:rPr lang="nl-NL" sz="2000" i="1" dirty="0" err="1"/>
              <a:t>future</a:t>
            </a:r>
            <a:r>
              <a:rPr lang="nl-NL" sz="2000" i="1" dirty="0"/>
              <a:t>. </a:t>
            </a:r>
            <a:endParaRPr lang="nl-NL" sz="2000" dirty="0"/>
          </a:p>
        </p:txBody>
      </p:sp>
      <p:sp>
        <p:nvSpPr>
          <p:cNvPr id="11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2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3">
            <a:extLst>
              <a:ext uri="{FF2B5EF4-FFF2-40B4-BE49-F238E27FC236}">
                <a16:creationId xmlns:a16="http://schemas.microsoft.com/office/drawing/2014/main" id="{E8982124-804B-9A0B-CFF6-574E9D5BE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60569"/>
          <a:stretch/>
        </p:blipFill>
        <p:spPr bwMode="auto">
          <a:xfrm>
            <a:off x="1" y="0"/>
            <a:ext cx="12192000" cy="1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159240" y="1705367"/>
            <a:ext cx="3962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nl-NL" altLang="nl-NL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PERSPECTIVE</a:t>
            </a:r>
          </a:p>
          <a:p>
            <a:pPr eaLnBrk="1" hangingPunct="1"/>
            <a:endParaRPr lang="nl-NL" altLang="nl-NL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Demand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supply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 a stretch</a:t>
            </a:r>
          </a:p>
          <a:p>
            <a:pPr marL="285750" indent="-285750" eaLnBrk="1" hangingPunct="1">
              <a:buFontTx/>
              <a:buChar char="-"/>
            </a:pPr>
            <a:endParaRPr lang="nl-NL" altLang="nl-NL" sz="20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Without change we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need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compromise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quality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access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/or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affordability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of care</a:t>
            </a:r>
          </a:p>
        </p:txBody>
      </p:sp>
      <p:sp>
        <p:nvSpPr>
          <p:cNvPr id="21506" name="Tekstvak 2">
            <a:extLst>
              <a:ext uri="{FF2B5EF4-FFF2-40B4-BE49-F238E27FC236}">
                <a16:creationId xmlns:a16="http://schemas.microsoft.com/office/drawing/2014/main" id="{AD4F8645-85B6-4155-CEAE-CBE39987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59" y="231775"/>
            <a:ext cx="100238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2800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START WITH VBHC? THREE PERSPECTIVES </a:t>
            </a:r>
          </a:p>
        </p:txBody>
      </p:sp>
      <p:pic>
        <p:nvPicPr>
          <p:cNvPr id="2" name="Microsoft Windows XP Error - Sound Effect (H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8640" y="576181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06692-5169-48CE-8639-534019CCB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19" y="3945490"/>
            <a:ext cx="2507331" cy="2166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hthoek 16"/>
          <p:cNvSpPr/>
          <p:nvPr/>
        </p:nvSpPr>
        <p:spPr>
          <a:xfrm>
            <a:off x="4499889" y="2038337"/>
            <a:ext cx="38909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</a:pP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“It’s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about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why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wanted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become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 health care provider in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first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place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again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eaLnBrk="1" hangingPunct="1"/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marL="285750" indent="-285750" eaLnBrk="1" hangingPunct="1">
              <a:buFontTx/>
              <a:buChar char="-"/>
            </a:pP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Improving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care</a:t>
            </a:r>
          </a:p>
          <a:p>
            <a:pPr marL="285750" indent="-285750" eaLnBrk="1" hangingPunct="1">
              <a:buFontTx/>
              <a:buChar char="-"/>
            </a:pPr>
            <a:endParaRPr lang="nl-NL" altLang="nl-NL" sz="20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New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insights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patient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reported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outcomes</a:t>
            </a:r>
            <a:endParaRPr lang="nl-NL" altLang="nl-NL" sz="20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buFontTx/>
              <a:buChar char="-"/>
            </a:pPr>
            <a:endParaRPr lang="nl-NL" altLang="nl-NL" sz="20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Better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support, eg IT </a:t>
            </a:r>
          </a:p>
          <a:p>
            <a:pPr marL="285750" indent="-285750" eaLnBrk="1" hangingPunct="1">
              <a:buFontTx/>
              <a:buChar char="-"/>
            </a:pPr>
            <a:endParaRPr lang="nl-NL" altLang="nl-NL" sz="20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Helps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realise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promises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made in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Hippocratic</a:t>
            </a:r>
            <a:r>
              <a:rPr lang="nl-NL" altLang="nl-NL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oath</a:t>
            </a:r>
            <a:endParaRPr lang="nl-NL" altLang="nl-NL" sz="20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8660930" y="1696882"/>
            <a:ext cx="3066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NL" altLang="nl-NL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PATIENT’S PERSPECTIVE</a:t>
            </a:r>
          </a:p>
        </p:txBody>
      </p:sp>
      <p:cxnSp>
        <p:nvCxnSpPr>
          <p:cNvPr id="20" name="Rechte verbindingslijn 19"/>
          <p:cNvCxnSpPr/>
          <p:nvPr/>
        </p:nvCxnSpPr>
        <p:spPr>
          <a:xfrm>
            <a:off x="4121681" y="1639925"/>
            <a:ext cx="0" cy="4815606"/>
          </a:xfrm>
          <a:prstGeom prst="line">
            <a:avLst/>
          </a:prstGeom>
          <a:ln>
            <a:solidFill>
              <a:srgbClr val="1B1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8390837" y="1677248"/>
            <a:ext cx="0" cy="4815606"/>
          </a:xfrm>
          <a:prstGeom prst="line">
            <a:avLst/>
          </a:prstGeom>
          <a:ln>
            <a:solidFill>
              <a:srgbClr val="1B1B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Placeholder 8" descr="A picture containing indoor&#10;&#10;Description automatically generated">
            <a:extLst>
              <a:ext uri="{FF2B5EF4-FFF2-40B4-BE49-F238E27FC236}">
                <a16:creationId xmlns:a16="http://schemas.microsoft.com/office/drawing/2014/main" id="{B3D8D8B4-C781-46B5-9583-6B8BF8B55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491" r="25491"/>
          <a:stretch>
            <a:fillRect/>
          </a:stretch>
        </p:blipFill>
        <p:spPr>
          <a:xfrm rot="5400000">
            <a:off x="8819333" y="2164978"/>
            <a:ext cx="2980518" cy="3420237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756439" y="1696882"/>
            <a:ext cx="3377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NL" altLang="nl-NL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PHYSICIAN’S PERSPECTIVE</a:t>
            </a:r>
          </a:p>
        </p:txBody>
      </p:sp>
      <p:sp>
        <p:nvSpPr>
          <p:cNvPr id="12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3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E8982124-804B-9A0B-CFF6-574E9D5BE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60569"/>
          <a:stretch/>
        </p:blipFill>
        <p:spPr bwMode="auto">
          <a:xfrm>
            <a:off x="1" y="0"/>
            <a:ext cx="12192000" cy="1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487203C-30D6-99B9-90DD-0F64DDD27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24278" r="10428" b="24247"/>
          <a:stretch/>
        </p:blipFill>
        <p:spPr>
          <a:xfrm>
            <a:off x="2053503" y="2116256"/>
            <a:ext cx="7891136" cy="311316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9192482-3068-FF2C-A546-756DB722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2A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AMBITION…</a:t>
            </a:r>
          </a:p>
        </p:txBody>
      </p:sp>
      <p:sp>
        <p:nvSpPr>
          <p:cNvPr id="4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80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ijdelijke aanduiding voor inhoud 3">
            <a:extLst>
              <a:ext uri="{FF2B5EF4-FFF2-40B4-BE49-F238E27FC236}">
                <a16:creationId xmlns:a16="http://schemas.microsoft.com/office/drawing/2014/main" id="{E8982124-804B-9A0B-CFF6-574E9D5BE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60569"/>
          <a:stretch/>
        </p:blipFill>
        <p:spPr bwMode="auto">
          <a:xfrm>
            <a:off x="1" y="0"/>
            <a:ext cx="12192000" cy="1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94D0A572-F761-8613-46AA-7E8B81E7F45D}"/>
              </a:ext>
            </a:extLst>
          </p:cNvPr>
          <p:cNvSpPr/>
          <p:nvPr/>
        </p:nvSpPr>
        <p:spPr>
          <a:xfrm>
            <a:off x="2001647" y="365127"/>
            <a:ext cx="1534511" cy="1156296"/>
          </a:xfrm>
          <a:prstGeom prst="rect">
            <a:avLst/>
          </a:prstGeom>
          <a:solidFill>
            <a:srgbClr val="FBF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223E471D-68C2-7DD3-E881-BFEAEF62B72F}"/>
              </a:ext>
            </a:extLst>
          </p:cNvPr>
          <p:cNvGrpSpPr/>
          <p:nvPr/>
        </p:nvGrpSpPr>
        <p:grpSpPr>
          <a:xfrm>
            <a:off x="2672208" y="714437"/>
            <a:ext cx="6490841" cy="5678301"/>
            <a:chOff x="2001648" y="589850"/>
            <a:chExt cx="6490841" cy="5678301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67057603-C14F-DADC-C8EB-4F484A64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648" y="589850"/>
              <a:ext cx="6018913" cy="5678301"/>
            </a:xfrm>
            <a:prstGeom prst="snip1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0450B81-CE4F-B5CD-E08E-8B1E4910F2EF}"/>
                </a:ext>
              </a:extLst>
            </p:cNvPr>
            <p:cNvSpPr txBox="1"/>
            <p:nvPr/>
          </p:nvSpPr>
          <p:spPr bwMode="auto">
            <a:xfrm>
              <a:off x="4761184" y="2175857"/>
              <a:ext cx="1692955" cy="445948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rgbClr val="0D1F74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MULTIDISCIPLINARY TEAM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28F0B01E-F76B-5B4E-365F-1DBCFF544A60}"/>
                </a:ext>
              </a:extLst>
            </p:cNvPr>
            <p:cNvSpPr txBox="1"/>
            <p:nvPr/>
          </p:nvSpPr>
          <p:spPr bwMode="auto">
            <a:xfrm>
              <a:off x="6276564" y="2866208"/>
              <a:ext cx="1629104" cy="445948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rgbClr val="0D1F74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CARE PATHWAYS </a:t>
              </a:r>
            </a:p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&amp; OUTCOMES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9B4ABC59-1412-E000-4524-2ED9DEE777A1}"/>
                </a:ext>
              </a:extLst>
            </p:cNvPr>
            <p:cNvSpPr txBox="1"/>
            <p:nvPr/>
          </p:nvSpPr>
          <p:spPr bwMode="auto">
            <a:xfrm>
              <a:off x="6947336" y="4452097"/>
              <a:ext cx="1545153" cy="445948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rgbClr val="0D1F74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COSTS &amp; </a:t>
              </a:r>
              <a:r>
                <a:rPr lang="nl-NL" sz="933" kern="0" dirty="0" smtClean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REIMBURSEMENT</a:t>
              </a:r>
              <a:endParaRPr lang="nl-NL" sz="933" kern="0" dirty="0">
                <a:solidFill>
                  <a:srgbClr val="2A3D58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2967FD07-3D3F-06EE-3ADF-3641F96B944E}"/>
                </a:ext>
              </a:extLst>
            </p:cNvPr>
            <p:cNvSpPr txBox="1"/>
            <p:nvPr/>
          </p:nvSpPr>
          <p:spPr bwMode="auto">
            <a:xfrm>
              <a:off x="5638798" y="5792588"/>
              <a:ext cx="1558291" cy="445948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rgbClr val="0D1F74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CARE COLLABORATIONS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B8F614BE-8D1E-26A5-F091-42D99E85DA14}"/>
                </a:ext>
              </a:extLst>
            </p:cNvPr>
            <p:cNvSpPr txBox="1"/>
            <p:nvPr/>
          </p:nvSpPr>
          <p:spPr bwMode="auto">
            <a:xfrm>
              <a:off x="4008527" y="5792589"/>
              <a:ext cx="1502980" cy="445948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rgbClr val="0D1F74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LEARNING </a:t>
              </a:r>
            </a:p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&amp; IMPROVING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B15EA1F6-D987-F34F-64F4-74CBEBD4730F}"/>
                </a:ext>
              </a:extLst>
            </p:cNvPr>
            <p:cNvSpPr txBox="1"/>
            <p:nvPr/>
          </p:nvSpPr>
          <p:spPr bwMode="auto">
            <a:xfrm>
              <a:off x="2971511" y="4523911"/>
              <a:ext cx="1502980" cy="289888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rgbClr val="0D1F74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IT &amp; DATA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3F006F1C-3D6B-69E5-079D-044591C4CEF6}"/>
                </a:ext>
              </a:extLst>
            </p:cNvPr>
            <p:cNvSpPr txBox="1"/>
            <p:nvPr/>
          </p:nvSpPr>
          <p:spPr bwMode="auto">
            <a:xfrm>
              <a:off x="3257037" y="2866207"/>
              <a:ext cx="1502980" cy="445948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:a14="http://schemas.microsoft.com/office/drawing/2010/main" xmlns="">
                  <a:solidFill>
                    <a:srgbClr val="0D1F74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CULTURE </a:t>
              </a:r>
            </a:p>
            <a:p>
              <a:pPr algn="ctr"/>
              <a:r>
                <a:rPr lang="nl-NL" sz="933" kern="0" dirty="0">
                  <a:solidFill>
                    <a:srgbClr val="2A3D58"/>
                  </a:solidFill>
                  <a:latin typeface="Arial Black" charset="0"/>
                  <a:ea typeface="Arial Black" charset="0"/>
                  <a:cs typeface="Arial Black" charset="0"/>
                </a:rPr>
                <a:t>&amp; LEADERSHIP</a:t>
              </a:r>
            </a:p>
          </p:txBody>
        </p:sp>
      </p:grpSp>
      <p:sp>
        <p:nvSpPr>
          <p:cNvPr id="4" name="Rechthoek 3">
            <a:extLst>
              <a:ext uri="{FF2B5EF4-FFF2-40B4-BE49-F238E27FC236}">
                <a16:creationId xmlns:a16="http://schemas.microsoft.com/office/drawing/2014/main" id="{B535B0A2-E006-08D1-5638-94EDC939E7F8}"/>
              </a:ext>
            </a:extLst>
          </p:cNvPr>
          <p:cNvSpPr/>
          <p:nvPr/>
        </p:nvSpPr>
        <p:spPr>
          <a:xfrm>
            <a:off x="2511552" y="573024"/>
            <a:ext cx="1780032" cy="1027301"/>
          </a:xfrm>
          <a:prstGeom prst="rect">
            <a:avLst/>
          </a:prstGeom>
          <a:solidFill>
            <a:srgbClr val="FBFB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192482-3068-FF2C-A546-756DB722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2A3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STRATEGY…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0692" y="5802022"/>
            <a:ext cx="1495425" cy="1009650"/>
          </a:xfrm>
          <a:prstGeom prst="rect">
            <a:avLst/>
          </a:prstGeom>
        </p:spPr>
      </p:pic>
      <p:sp>
        <p:nvSpPr>
          <p:cNvPr id="23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672208" y="1690688"/>
            <a:ext cx="863950" cy="218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3612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1690688"/>
            <a:ext cx="4883150" cy="478065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711200" y="1690688"/>
            <a:ext cx="4908550" cy="4780656"/>
          </a:xfrm>
          <a:prstGeom prst="rect">
            <a:avLst/>
          </a:prstGeom>
          <a:solidFill>
            <a:srgbClr val="8FA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MULTIDISCIPLINARY TEAM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1200" y="1709284"/>
            <a:ext cx="49085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 smtClean="0">
                <a:solidFill>
                  <a:srgbClr val="2A3D58"/>
                </a:solidFill>
              </a:rPr>
              <a:t>MISSION</a:t>
            </a:r>
            <a:endParaRPr lang="nl-NL" sz="1800" b="1" dirty="0">
              <a:solidFill>
                <a:srgbClr val="2A3D58"/>
              </a:solidFill>
            </a:endParaRPr>
          </a:p>
          <a:p>
            <a:endParaRPr lang="nl-NL" sz="1800" i="0" u="none" strike="noStrike" dirty="0" smtClean="0">
              <a:solidFill>
                <a:srgbClr val="2A3D58"/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b="1" i="0" u="none" strike="noStrike" dirty="0" err="1" smtClean="0">
                <a:solidFill>
                  <a:srgbClr val="2A3D58"/>
                </a:solidFill>
                <a:effectLst/>
              </a:rPr>
              <a:t>Multidisciplinary</a:t>
            </a:r>
            <a:r>
              <a:rPr lang="nl-NL" sz="1800" b="1" i="0" u="none" strike="noStrike" dirty="0" smtClean="0">
                <a:solidFill>
                  <a:srgbClr val="2A3D58"/>
                </a:solidFill>
                <a:effectLst/>
              </a:rPr>
              <a:t> team </a:t>
            </a:r>
            <a:r>
              <a:rPr lang="nl-NL" sz="1800" i="0" u="none" strike="noStrike" dirty="0" err="1" smtClean="0">
                <a:solidFill>
                  <a:srgbClr val="2A3D58"/>
                </a:solidFill>
                <a:effectLst/>
              </a:rPr>
              <a:t>consists</a:t>
            </a: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 of doctors</a:t>
            </a:r>
            <a:r>
              <a:rPr lang="nl-NL" sz="1800" i="0" u="none" strike="noStrike" dirty="0">
                <a:solidFill>
                  <a:srgbClr val="2A3D58"/>
                </a:solidFill>
                <a:effectLst/>
              </a:rPr>
              <a:t>, nurses, </a:t>
            </a:r>
            <a:r>
              <a:rPr lang="nl-NL" sz="1800" i="0" u="none" strike="noStrike" dirty="0" err="1">
                <a:solidFill>
                  <a:srgbClr val="2A3D58"/>
                </a:solidFill>
                <a:effectLst/>
              </a:rPr>
              <a:t>paramedics</a:t>
            </a:r>
            <a:r>
              <a:rPr lang="nl-NL" sz="1800" i="0" u="none" strike="noStrike" dirty="0">
                <a:solidFill>
                  <a:srgbClr val="2A3D58"/>
                </a:solidFill>
                <a:effectLst/>
              </a:rPr>
              <a:t>, support </a:t>
            </a:r>
            <a:r>
              <a:rPr lang="nl-NL" sz="1800" i="0" u="none" strike="noStrike" dirty="0" err="1">
                <a:solidFill>
                  <a:srgbClr val="2A3D58"/>
                </a:solidFill>
                <a:effectLst/>
              </a:rPr>
              <a:t>staff</a:t>
            </a:r>
            <a:r>
              <a:rPr lang="nl-NL" sz="1800" i="0" u="none" strike="noStrike" dirty="0">
                <a:solidFill>
                  <a:srgbClr val="2A3D58"/>
                </a:solidFill>
                <a:effectLst/>
              </a:rPr>
              <a:t>, managers </a:t>
            </a:r>
            <a:r>
              <a:rPr lang="nl-NL" sz="1800" i="0" u="none" strike="noStrike" dirty="0" err="1">
                <a:solidFill>
                  <a:srgbClr val="2A3D58"/>
                </a:solidFill>
                <a:effectLst/>
              </a:rPr>
              <a:t>and</a:t>
            </a:r>
            <a:r>
              <a:rPr lang="nl-NL" sz="1800" i="0" u="none" strike="noStrike" dirty="0">
                <a:solidFill>
                  <a:srgbClr val="2A3D58"/>
                </a:solidFill>
                <a:effectLst/>
              </a:rPr>
              <a:t> </a:t>
            </a:r>
            <a:r>
              <a:rPr lang="nl-NL" sz="1800" i="0" u="none" strike="noStrike" dirty="0" err="1" smtClean="0">
                <a:solidFill>
                  <a:srgbClr val="2A3D58"/>
                </a:solidFill>
                <a:effectLst/>
              </a:rPr>
              <a:t>patients</a:t>
            </a: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Team has </a:t>
            </a:r>
            <a:r>
              <a:rPr lang="nl-NL" sz="1800" b="1" i="0" u="none" strike="noStrike" dirty="0" smtClean="0">
                <a:solidFill>
                  <a:srgbClr val="2A3D58"/>
                </a:solidFill>
                <a:effectLst/>
              </a:rPr>
              <a:t>joint </a:t>
            </a:r>
            <a:r>
              <a:rPr lang="nl-NL" sz="1800" b="1" i="0" u="none" strike="noStrike" dirty="0" err="1" smtClean="0">
                <a:solidFill>
                  <a:srgbClr val="2A3D58"/>
                </a:solidFill>
                <a:effectLst/>
              </a:rPr>
              <a:t>responsibility</a:t>
            </a:r>
            <a:r>
              <a:rPr lang="nl-NL" sz="1800" b="1" i="0" u="none" strike="noStrike" dirty="0" smtClean="0">
                <a:solidFill>
                  <a:srgbClr val="2A3D58"/>
                </a:solidFill>
                <a:effectLst/>
              </a:rPr>
              <a:t> </a:t>
            </a:r>
            <a:r>
              <a:rPr lang="nl-NL" sz="1800" i="0" u="none" strike="noStrike" dirty="0" err="1" smtClean="0">
                <a:solidFill>
                  <a:srgbClr val="2A3D58"/>
                </a:solidFill>
                <a:effectLst/>
              </a:rPr>
              <a:t>for</a:t>
            </a: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 health </a:t>
            </a:r>
            <a:r>
              <a:rPr lang="nl-NL" sz="1800" i="0" u="none" strike="noStrike" dirty="0" err="1" smtClean="0">
                <a:solidFill>
                  <a:srgbClr val="2A3D58"/>
                </a:solidFill>
                <a:effectLst/>
              </a:rPr>
              <a:t>outcomes</a:t>
            </a: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 </a:t>
            </a:r>
            <a:r>
              <a:rPr lang="nl-NL" sz="1800" i="0" u="none" strike="noStrike" dirty="0" err="1" smtClean="0">
                <a:solidFill>
                  <a:srgbClr val="2A3D58"/>
                </a:solidFill>
                <a:effectLst/>
              </a:rPr>
              <a:t>and</a:t>
            </a: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 </a:t>
            </a:r>
            <a:r>
              <a:rPr lang="nl-NL" sz="1800" i="0" u="none" strike="noStrike" dirty="0" err="1" smtClean="0">
                <a:solidFill>
                  <a:srgbClr val="2A3D58"/>
                </a:solidFill>
                <a:effectLst/>
              </a:rPr>
              <a:t>costs</a:t>
            </a: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. </a:t>
            </a:r>
            <a:endParaRPr lang="nl-NL" sz="1800" i="0" u="none" strike="noStrike" dirty="0">
              <a:solidFill>
                <a:srgbClr val="2A3D58"/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Team is led </a:t>
            </a:r>
            <a:r>
              <a:rPr lang="nl-NL" sz="1800" i="0" u="none" strike="noStrike" dirty="0" err="1" smtClean="0">
                <a:solidFill>
                  <a:srgbClr val="2A3D58"/>
                </a:solidFill>
                <a:effectLst/>
              </a:rPr>
              <a:t>by</a:t>
            </a: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 a </a:t>
            </a:r>
            <a:r>
              <a:rPr lang="nl-NL" sz="1800" b="1" i="0" u="none" strike="noStrike" dirty="0" smtClean="0">
                <a:solidFill>
                  <a:srgbClr val="2A3D58"/>
                </a:solidFill>
                <a:effectLst/>
              </a:rPr>
              <a:t>leader(</a:t>
            </a:r>
            <a:r>
              <a:rPr lang="nl-NL" sz="1800" b="1" i="0" u="none" strike="noStrike" dirty="0" err="1" smtClean="0">
                <a:solidFill>
                  <a:srgbClr val="2A3D58"/>
                </a:solidFill>
                <a:effectLst/>
              </a:rPr>
              <a:t>ship</a:t>
            </a:r>
            <a:r>
              <a:rPr lang="nl-NL" sz="1800" b="1" i="0" u="none" strike="noStrike" dirty="0" smtClean="0">
                <a:solidFill>
                  <a:srgbClr val="2A3D58"/>
                </a:solidFill>
                <a:effectLst/>
              </a:rPr>
              <a:t> team</a:t>
            </a:r>
            <a:r>
              <a:rPr lang="nl-NL" sz="1800" i="0" u="none" strike="noStrike" dirty="0" smtClean="0">
                <a:solidFill>
                  <a:srgbClr val="2A3D58"/>
                </a:solidFill>
                <a:effectLst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>
                <a:solidFill>
                  <a:srgbClr val="2A3D58"/>
                </a:solidFill>
              </a:rPr>
              <a:t>Relevant </a:t>
            </a:r>
            <a:r>
              <a:rPr lang="nl-NL" sz="1800" b="1" dirty="0" smtClean="0">
                <a:solidFill>
                  <a:srgbClr val="2A3D58"/>
                </a:solidFill>
              </a:rPr>
              <a:t>stakeholders</a:t>
            </a:r>
            <a:r>
              <a:rPr lang="nl-NL" sz="1800" dirty="0" smtClean="0">
                <a:solidFill>
                  <a:srgbClr val="2A3D58"/>
                </a:solidFill>
              </a:rPr>
              <a:t> </a:t>
            </a:r>
            <a:r>
              <a:rPr lang="nl-NL" sz="1800" b="1" dirty="0" err="1" smtClean="0">
                <a:solidFill>
                  <a:srgbClr val="2A3D58"/>
                </a:solidFill>
              </a:rPr>
              <a:t>engaged</a:t>
            </a:r>
            <a:endParaRPr lang="nl-NL" sz="1800" b="1" dirty="0" smtClean="0">
              <a:solidFill>
                <a:srgbClr val="2A3D5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b="1" dirty="0" smtClean="0">
                <a:solidFill>
                  <a:srgbClr val="2A3D58"/>
                </a:solidFill>
              </a:rPr>
              <a:t>Resources</a:t>
            </a:r>
            <a:r>
              <a:rPr lang="nl-NL" sz="1800" dirty="0" smtClean="0">
                <a:solidFill>
                  <a:srgbClr val="2A3D58"/>
                </a:solidFill>
              </a:rPr>
              <a:t> </a:t>
            </a:r>
            <a:r>
              <a:rPr lang="nl-NL" sz="1800" dirty="0" err="1" smtClean="0">
                <a:solidFill>
                  <a:srgbClr val="2A3D58"/>
                </a:solidFill>
              </a:rPr>
              <a:t>allocated</a:t>
            </a:r>
            <a:endParaRPr lang="nl-NL" sz="1800" dirty="0" smtClean="0">
              <a:solidFill>
                <a:srgbClr val="2A3D58"/>
              </a:solidFill>
            </a:endParaRPr>
          </a:p>
          <a:p>
            <a:endParaRPr lang="nl-NL" sz="1800" dirty="0">
              <a:solidFill>
                <a:srgbClr val="2A3D58"/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rgbClr val="2A3D58"/>
              </a:solidFill>
            </a:endParaRPr>
          </a:p>
        </p:txBody>
      </p:sp>
      <p:pic>
        <p:nvPicPr>
          <p:cNvPr id="7172" name="Picture 4" descr="https://www.linnean.nl/Communities/Common/Images/Linnean/Bol_MD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44" y="46038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5765800" y="1709284"/>
            <a:ext cx="484896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QUICKSCAN</a:t>
            </a:r>
            <a:endParaRPr lang="nl-NL" b="1" dirty="0">
              <a:solidFill>
                <a:srgbClr val="2A3D58"/>
              </a:solidFill>
            </a:endParaRP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342900" indent="-342900" fontAlgn="t"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</a:rPr>
              <a:t>Are </a:t>
            </a:r>
            <a:r>
              <a:rPr lang="nl-NL" dirty="0" err="1">
                <a:solidFill>
                  <a:srgbClr val="2A3D58"/>
                </a:solidFill>
              </a:rPr>
              <a:t>all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healthcare</a:t>
            </a:r>
            <a:r>
              <a:rPr lang="nl-NL" dirty="0">
                <a:solidFill>
                  <a:srgbClr val="2A3D58"/>
                </a:solidFill>
              </a:rPr>
              <a:t> professionals </a:t>
            </a:r>
            <a:r>
              <a:rPr lang="nl-NL" dirty="0" err="1">
                <a:solidFill>
                  <a:srgbClr val="2A3D58"/>
                </a:solidFill>
              </a:rPr>
              <a:t>and</a:t>
            </a:r>
            <a:r>
              <a:rPr lang="nl-NL" dirty="0">
                <a:solidFill>
                  <a:srgbClr val="2A3D58"/>
                </a:solidFill>
              </a:rPr>
              <a:t> support </a:t>
            </a:r>
            <a:r>
              <a:rPr lang="nl-NL" dirty="0" err="1">
                <a:solidFill>
                  <a:srgbClr val="2A3D58"/>
                </a:solidFill>
              </a:rPr>
              <a:t>staff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involved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sufficiently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represented</a:t>
            </a:r>
            <a:r>
              <a:rPr lang="nl-NL" dirty="0">
                <a:solidFill>
                  <a:srgbClr val="2A3D58"/>
                </a:solidFill>
              </a:rPr>
              <a:t> in </a:t>
            </a:r>
            <a:r>
              <a:rPr lang="nl-NL" dirty="0" err="1">
                <a:solidFill>
                  <a:srgbClr val="2A3D58"/>
                </a:solidFill>
              </a:rPr>
              <a:t>our</a:t>
            </a:r>
            <a:r>
              <a:rPr lang="nl-NL" dirty="0">
                <a:solidFill>
                  <a:srgbClr val="2A3D58"/>
                </a:solidFill>
              </a:rPr>
              <a:t> team?</a:t>
            </a:r>
          </a:p>
          <a:p>
            <a:pPr marL="342900" indent="-342900" fontAlgn="t">
              <a:buFont typeface="+mj-lt"/>
              <a:buAutoNum type="arabicPeriod"/>
            </a:pPr>
            <a:endParaRPr lang="nl-NL" dirty="0">
              <a:solidFill>
                <a:srgbClr val="2A3D58"/>
              </a:solidFill>
            </a:endParaRPr>
          </a:p>
          <a:p>
            <a:pPr marL="342900" indent="-342900" fontAlgn="t"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</a:rPr>
              <a:t>Are </a:t>
            </a:r>
            <a:r>
              <a:rPr lang="nl-NL" dirty="0" err="1">
                <a:solidFill>
                  <a:srgbClr val="2A3D58"/>
                </a:solidFill>
              </a:rPr>
              <a:t>patients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represented</a:t>
            </a:r>
            <a:r>
              <a:rPr lang="nl-NL" dirty="0">
                <a:solidFill>
                  <a:srgbClr val="2A3D58"/>
                </a:solidFill>
              </a:rPr>
              <a:t> in </a:t>
            </a:r>
            <a:r>
              <a:rPr lang="nl-NL" dirty="0" err="1">
                <a:solidFill>
                  <a:srgbClr val="2A3D58"/>
                </a:solidFill>
              </a:rPr>
              <a:t>the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evaluation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and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improvement</a:t>
            </a:r>
            <a:r>
              <a:rPr lang="nl-NL" dirty="0">
                <a:solidFill>
                  <a:srgbClr val="2A3D58"/>
                </a:solidFill>
              </a:rPr>
              <a:t> of </a:t>
            </a:r>
            <a:r>
              <a:rPr lang="nl-NL" dirty="0" err="1">
                <a:solidFill>
                  <a:srgbClr val="2A3D58"/>
                </a:solidFill>
              </a:rPr>
              <a:t>our</a:t>
            </a:r>
            <a:r>
              <a:rPr lang="nl-NL" dirty="0">
                <a:solidFill>
                  <a:srgbClr val="2A3D58"/>
                </a:solidFill>
              </a:rPr>
              <a:t> care?</a:t>
            </a:r>
          </a:p>
          <a:p>
            <a:pPr marL="342900" indent="-342900" fontAlgn="t">
              <a:buFont typeface="+mj-lt"/>
              <a:buAutoNum type="arabicPeriod"/>
            </a:pPr>
            <a:endParaRPr lang="nl-NL" dirty="0">
              <a:solidFill>
                <a:srgbClr val="2A3D58"/>
              </a:solidFill>
            </a:endParaRPr>
          </a:p>
          <a:p>
            <a:pPr marL="342900" indent="-342900" fontAlgn="t">
              <a:buFont typeface="+mj-lt"/>
              <a:buAutoNum type="arabicPeriod"/>
            </a:pPr>
            <a:r>
              <a:rPr lang="nl-NL" dirty="0">
                <a:solidFill>
                  <a:srgbClr val="2A3D58"/>
                </a:solidFill>
              </a:rPr>
              <a:t>Do </a:t>
            </a:r>
            <a:r>
              <a:rPr lang="nl-NL" dirty="0" err="1">
                <a:solidFill>
                  <a:srgbClr val="2A3D58"/>
                </a:solidFill>
              </a:rPr>
              <a:t>multidisciplinary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progress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and</a:t>
            </a:r>
            <a:r>
              <a:rPr lang="nl-NL" dirty="0">
                <a:solidFill>
                  <a:srgbClr val="2A3D58"/>
                </a:solidFill>
              </a:rPr>
              <a:t> </a:t>
            </a:r>
            <a:r>
              <a:rPr lang="nl-NL" dirty="0" err="1">
                <a:solidFill>
                  <a:srgbClr val="2A3D58"/>
                </a:solidFill>
              </a:rPr>
              <a:t>improvement</a:t>
            </a:r>
            <a:r>
              <a:rPr lang="nl-NL" dirty="0">
                <a:solidFill>
                  <a:srgbClr val="2A3D58"/>
                </a:solidFill>
              </a:rPr>
              <a:t> meetings take </a:t>
            </a:r>
            <a:r>
              <a:rPr lang="nl-NL" dirty="0" err="1">
                <a:solidFill>
                  <a:srgbClr val="2A3D58"/>
                </a:solidFill>
              </a:rPr>
              <a:t>place</a:t>
            </a:r>
            <a:r>
              <a:rPr lang="nl-NL" dirty="0">
                <a:solidFill>
                  <a:srgbClr val="2A3D58"/>
                </a:solidFill>
              </a:rPr>
              <a:t> on a </a:t>
            </a:r>
            <a:r>
              <a:rPr lang="nl-NL" dirty="0" err="1">
                <a:solidFill>
                  <a:srgbClr val="2A3D58"/>
                </a:solidFill>
              </a:rPr>
              <a:t>regular</a:t>
            </a:r>
            <a:r>
              <a:rPr lang="nl-NL" dirty="0">
                <a:solidFill>
                  <a:srgbClr val="2A3D58"/>
                </a:solidFill>
              </a:rPr>
              <a:t> basis?</a:t>
            </a: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8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48116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5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1690688"/>
            <a:ext cx="4883150" cy="488567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711200" y="1690687"/>
            <a:ext cx="4908550" cy="4885677"/>
          </a:xfrm>
          <a:prstGeom prst="rect">
            <a:avLst/>
          </a:prstGeom>
          <a:solidFill>
            <a:srgbClr val="8FA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solidFill>
                  <a:srgbClr val="2A3D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MULTIDISCIPLINARY TEAM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1200" y="1709284"/>
            <a:ext cx="49085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b="1" dirty="0">
                <a:solidFill>
                  <a:srgbClr val="2A3D58"/>
                </a:solidFill>
              </a:rPr>
              <a:t>TIPS</a:t>
            </a:r>
          </a:p>
          <a:p>
            <a:pPr marL="0" indent="0">
              <a:buNone/>
            </a:pPr>
            <a:endParaRPr lang="nl-NL" sz="1800" b="1" dirty="0">
              <a:solidFill>
                <a:srgbClr val="2A3D58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Goals are </a:t>
            </a:r>
            <a:r>
              <a:rPr lang="nl-NL" sz="1800" dirty="0" err="1">
                <a:solidFill>
                  <a:srgbClr val="2A3D58"/>
                </a:solidFill>
              </a:rPr>
              <a:t>clear</a:t>
            </a:r>
            <a:r>
              <a:rPr lang="nl-NL" sz="1800" dirty="0">
                <a:solidFill>
                  <a:srgbClr val="2A3D58"/>
                </a:solidFill>
              </a:rPr>
              <a:t> &amp; </a:t>
            </a:r>
            <a:r>
              <a:rPr lang="nl-NL" sz="1800" dirty="0" err="1">
                <a:solidFill>
                  <a:srgbClr val="2A3D58"/>
                </a:solidFill>
              </a:rPr>
              <a:t>achievable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are shared </a:t>
            </a:r>
            <a:r>
              <a:rPr lang="nl-NL" sz="1800" dirty="0" err="1">
                <a:solidFill>
                  <a:srgbClr val="2A3D58"/>
                </a:solidFill>
              </a:rPr>
              <a:t>by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team members; </a:t>
            </a:r>
          </a:p>
          <a:p>
            <a:pPr>
              <a:buFont typeface="Wingdings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Clearly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define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(</a:t>
            </a:r>
            <a:r>
              <a:rPr lang="nl-NL" sz="1800" dirty="0" err="1">
                <a:solidFill>
                  <a:srgbClr val="2A3D58"/>
                </a:solidFill>
              </a:rPr>
              <a:t>medical</a:t>
            </a:r>
            <a:r>
              <a:rPr lang="nl-NL" sz="1800" dirty="0">
                <a:solidFill>
                  <a:srgbClr val="2A3D58"/>
                </a:solidFill>
              </a:rPr>
              <a:t>) </a:t>
            </a:r>
            <a:r>
              <a:rPr lang="nl-NL" sz="1800" dirty="0" err="1">
                <a:solidFill>
                  <a:srgbClr val="2A3D58"/>
                </a:solidFill>
              </a:rPr>
              <a:t>condition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identify</a:t>
            </a:r>
            <a:r>
              <a:rPr lang="nl-NL" sz="1800" dirty="0">
                <a:solidFill>
                  <a:srgbClr val="2A3D58"/>
                </a:solidFill>
              </a:rPr>
              <a:t> different treatment options; </a:t>
            </a:r>
          </a:p>
          <a:p>
            <a:pPr>
              <a:buFont typeface="Wingdings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Mirror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multidisciplinary</a:t>
            </a:r>
            <a:r>
              <a:rPr lang="nl-NL" sz="1800" dirty="0">
                <a:solidFill>
                  <a:srgbClr val="2A3D58"/>
                </a:solidFill>
              </a:rPr>
              <a:t> team </a:t>
            </a:r>
            <a:r>
              <a:rPr lang="nl-NL" sz="1800" dirty="0" err="1">
                <a:solidFill>
                  <a:srgbClr val="2A3D58"/>
                </a:solidFill>
              </a:rPr>
              <a:t>with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care </a:t>
            </a:r>
            <a:r>
              <a:rPr lang="nl-NL" sz="1800" dirty="0" err="1">
                <a:solidFill>
                  <a:srgbClr val="2A3D58"/>
                </a:solidFill>
              </a:rPr>
              <a:t>pathway</a:t>
            </a:r>
            <a:r>
              <a:rPr lang="nl-NL" sz="1800" dirty="0">
                <a:solidFill>
                  <a:srgbClr val="2A3D58"/>
                </a:solidFill>
              </a:rPr>
              <a:t>; </a:t>
            </a:r>
          </a:p>
          <a:p>
            <a:pPr>
              <a:buFont typeface="Wingdings" pitchFamily="2" charset="2"/>
              <a:buChar char="Ø"/>
            </a:pPr>
            <a:r>
              <a:rPr lang="nl-NL" sz="1800" dirty="0" err="1">
                <a:solidFill>
                  <a:srgbClr val="2A3D58"/>
                </a:solidFill>
              </a:rPr>
              <a:t>Give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patient</a:t>
            </a:r>
            <a:r>
              <a:rPr lang="nl-NL" sz="1800" dirty="0">
                <a:solidFill>
                  <a:srgbClr val="2A3D58"/>
                </a:solidFill>
              </a:rPr>
              <a:t> a </a:t>
            </a:r>
            <a:r>
              <a:rPr lang="nl-NL" sz="1800" dirty="0" err="1">
                <a:solidFill>
                  <a:srgbClr val="2A3D58"/>
                </a:solidFill>
              </a:rPr>
              <a:t>seat</a:t>
            </a:r>
            <a:r>
              <a:rPr lang="nl-NL" sz="1800" dirty="0">
                <a:solidFill>
                  <a:srgbClr val="2A3D58"/>
                </a:solidFill>
              </a:rPr>
              <a:t> at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 smtClean="0">
                <a:solidFill>
                  <a:srgbClr val="2A3D58"/>
                </a:solidFill>
              </a:rPr>
              <a:t>table</a:t>
            </a:r>
            <a:endParaRPr lang="nl-NL" sz="1800" dirty="0">
              <a:solidFill>
                <a:srgbClr val="2A3D58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nl-NL" sz="1800" dirty="0" err="1" smtClean="0">
                <a:solidFill>
                  <a:srgbClr val="2A3D58"/>
                </a:solidFill>
              </a:rPr>
              <a:t>Involve</a:t>
            </a:r>
            <a:r>
              <a:rPr lang="nl-NL" sz="1800" dirty="0" smtClean="0">
                <a:solidFill>
                  <a:srgbClr val="2A3D58"/>
                </a:solidFill>
              </a:rPr>
              <a:t> data </a:t>
            </a:r>
            <a:r>
              <a:rPr lang="nl-NL" sz="1800" dirty="0" err="1">
                <a:solidFill>
                  <a:srgbClr val="2A3D58"/>
                </a:solidFill>
              </a:rPr>
              <a:t>analyst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financial professional at </a:t>
            </a:r>
            <a:r>
              <a:rPr lang="nl-NL" sz="1800" dirty="0" err="1">
                <a:solidFill>
                  <a:srgbClr val="2A3D58"/>
                </a:solidFill>
              </a:rPr>
              <a:t>an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early</a:t>
            </a:r>
            <a:r>
              <a:rPr lang="nl-NL" sz="1800" dirty="0">
                <a:solidFill>
                  <a:srgbClr val="2A3D58"/>
                </a:solidFill>
              </a:rPr>
              <a:t> stage. </a:t>
            </a:r>
          </a:p>
          <a:p>
            <a:pPr>
              <a:buFont typeface="Wingdings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Make </a:t>
            </a:r>
            <a:r>
              <a:rPr lang="nl-NL" sz="1800" dirty="0" err="1">
                <a:solidFill>
                  <a:srgbClr val="2A3D58"/>
                </a:solidFill>
              </a:rPr>
              <a:t>progress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improvement</a:t>
            </a:r>
            <a:r>
              <a:rPr lang="nl-NL" sz="1800" dirty="0">
                <a:solidFill>
                  <a:srgbClr val="2A3D58"/>
                </a:solidFill>
              </a:rPr>
              <a:t> meetings a permanent part of </a:t>
            </a:r>
            <a:r>
              <a:rPr lang="nl-NL" sz="1800" dirty="0" err="1">
                <a:solidFill>
                  <a:srgbClr val="2A3D58"/>
                </a:solidFill>
              </a:rPr>
              <a:t>the</a:t>
            </a:r>
            <a:r>
              <a:rPr lang="nl-NL" sz="1800" dirty="0">
                <a:solidFill>
                  <a:srgbClr val="2A3D58"/>
                </a:solidFill>
              </a:rPr>
              <a:t> PDCA </a:t>
            </a:r>
            <a:r>
              <a:rPr lang="nl-NL" sz="1800" dirty="0" err="1">
                <a:solidFill>
                  <a:srgbClr val="2A3D58"/>
                </a:solidFill>
              </a:rPr>
              <a:t>cycle</a:t>
            </a:r>
            <a:r>
              <a:rPr lang="nl-NL" sz="1800" dirty="0">
                <a:solidFill>
                  <a:srgbClr val="2A3D58"/>
                </a:solidFill>
              </a:rPr>
              <a:t>; </a:t>
            </a:r>
          </a:p>
          <a:p>
            <a:pPr>
              <a:buFont typeface="Wingdings" pitchFamily="2" charset="2"/>
              <a:buChar char="Ø"/>
            </a:pPr>
            <a:r>
              <a:rPr lang="nl-NL" sz="1800" dirty="0">
                <a:solidFill>
                  <a:srgbClr val="2A3D58"/>
                </a:solidFill>
              </a:rPr>
              <a:t>It </a:t>
            </a:r>
            <a:r>
              <a:rPr lang="nl-NL" sz="1800" dirty="0" err="1">
                <a:solidFill>
                  <a:srgbClr val="2A3D58"/>
                </a:solidFill>
              </a:rPr>
              <a:t>helps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when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your</a:t>
            </a:r>
            <a:r>
              <a:rPr lang="nl-NL" sz="1800" dirty="0">
                <a:solidFill>
                  <a:srgbClr val="2A3D58"/>
                </a:solidFill>
              </a:rPr>
              <a:t> </a:t>
            </a:r>
            <a:r>
              <a:rPr lang="nl-NL" sz="1800" dirty="0" err="1">
                <a:solidFill>
                  <a:srgbClr val="2A3D58"/>
                </a:solidFill>
              </a:rPr>
              <a:t>higher</a:t>
            </a:r>
            <a:r>
              <a:rPr lang="nl-NL" sz="1800" dirty="0">
                <a:solidFill>
                  <a:srgbClr val="2A3D58"/>
                </a:solidFill>
              </a:rPr>
              <a:t> management </a:t>
            </a:r>
            <a:r>
              <a:rPr lang="nl-NL" sz="1800" dirty="0" err="1">
                <a:solidFill>
                  <a:srgbClr val="2A3D58"/>
                </a:solidFill>
              </a:rPr>
              <a:t>and</a:t>
            </a:r>
            <a:r>
              <a:rPr lang="nl-NL" sz="1800" dirty="0">
                <a:solidFill>
                  <a:srgbClr val="2A3D58"/>
                </a:solidFill>
              </a:rPr>
              <a:t> board are </a:t>
            </a:r>
            <a:r>
              <a:rPr lang="nl-NL" sz="1800" dirty="0" err="1">
                <a:solidFill>
                  <a:srgbClr val="2A3D58"/>
                </a:solidFill>
              </a:rPr>
              <a:t>involved</a:t>
            </a:r>
            <a:r>
              <a:rPr lang="nl-NL" sz="1800" dirty="0">
                <a:solidFill>
                  <a:srgbClr val="2A3D58"/>
                </a:solidFill>
              </a:rPr>
              <a:t>.</a:t>
            </a:r>
            <a:endParaRPr lang="nl-NL" sz="2000" dirty="0">
              <a:solidFill>
                <a:srgbClr val="2A3D58"/>
              </a:solidFill>
            </a:endParaRPr>
          </a:p>
        </p:txBody>
      </p:sp>
      <p:pic>
        <p:nvPicPr>
          <p:cNvPr id="7172" name="Picture 4" descr="https://www.linnean.nl/Communities/Common/Images/Linnean/Bol_MD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44" y="46038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5765800" y="1709284"/>
            <a:ext cx="484896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nl-NL" sz="2400" b="1" dirty="0">
                <a:solidFill>
                  <a:srgbClr val="2A3D58"/>
                </a:solidFill>
              </a:rPr>
              <a:t>TOOLS</a:t>
            </a:r>
          </a:p>
          <a:p>
            <a:pPr marL="0" indent="0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 smtClean="0">
                <a:solidFill>
                  <a:srgbClr val="2A3D58"/>
                </a:solidFill>
                <a:latin typeface="+mn-lt"/>
              </a:rPr>
              <a:t>The VBHC - house</a:t>
            </a:r>
            <a:endParaRPr lang="nl-NL" dirty="0">
              <a:solidFill>
                <a:srgbClr val="2A3D58"/>
              </a:solidFill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QuickScan 'How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value-based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does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our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 team </a:t>
            </a:r>
            <a:r>
              <a:rPr lang="nl-NL" dirty="0" err="1">
                <a:solidFill>
                  <a:srgbClr val="2A3D58"/>
                </a:solidFill>
                <a:latin typeface="+mn-lt"/>
              </a:rPr>
              <a:t>work</a:t>
            </a:r>
            <a:r>
              <a:rPr lang="nl-NL" dirty="0">
                <a:solidFill>
                  <a:srgbClr val="2A3D58"/>
                </a:solidFill>
                <a:latin typeface="+mn-lt"/>
              </a:rPr>
              <a:t>?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nl-NL" dirty="0">
                <a:solidFill>
                  <a:srgbClr val="2A3D58"/>
                </a:solidFill>
                <a:latin typeface="+mn-lt"/>
              </a:rPr>
              <a:t>Whitepaper </a:t>
            </a:r>
            <a:r>
              <a:rPr lang="nl-NL" i="1" dirty="0" err="1">
                <a:solidFill>
                  <a:srgbClr val="2A3D58"/>
                </a:solidFill>
                <a:latin typeface="+mn-lt"/>
              </a:rPr>
              <a:t>Condition-oriented</a:t>
            </a:r>
            <a:r>
              <a:rPr lang="nl-NL" i="1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i="1" dirty="0" err="1">
                <a:solidFill>
                  <a:srgbClr val="2A3D58"/>
                </a:solidFill>
                <a:latin typeface="+mn-lt"/>
              </a:rPr>
              <a:t>Organizational</a:t>
            </a:r>
            <a:r>
              <a:rPr lang="nl-NL" i="1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i="1" dirty="0" err="1" smtClean="0">
                <a:solidFill>
                  <a:srgbClr val="2A3D58"/>
                </a:solidFill>
                <a:latin typeface="+mn-lt"/>
              </a:rPr>
              <a:t>Models</a:t>
            </a:r>
            <a:r>
              <a:rPr lang="nl-NL" i="1" dirty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by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2A3D58"/>
                </a:solidFill>
                <a:latin typeface="+mn-lt"/>
              </a:rPr>
              <a:t>Linnean</a:t>
            </a:r>
            <a:r>
              <a:rPr lang="nl-NL" dirty="0" smtClean="0">
                <a:solidFill>
                  <a:srgbClr val="2A3D58"/>
                </a:solidFill>
                <a:latin typeface="+mn-lt"/>
              </a:rPr>
              <a:t> (2021)</a:t>
            </a:r>
            <a:endParaRPr lang="nl-NL" dirty="0">
              <a:solidFill>
                <a:srgbClr val="2A3D58"/>
              </a:solidFill>
              <a:latin typeface="+mn-lt"/>
            </a:endParaRPr>
          </a:p>
          <a:p>
            <a:pPr marL="0" indent="0" algn="ctr" eaLnBrk="1" hangingPunct="1">
              <a:buNone/>
            </a:pPr>
            <a:endParaRPr lang="nl-NL" b="1" dirty="0">
              <a:solidFill>
                <a:srgbClr val="2A3D58"/>
              </a:solidFill>
            </a:endParaRPr>
          </a:p>
        </p:txBody>
      </p:sp>
      <p:sp>
        <p:nvSpPr>
          <p:cNvPr id="8" name="Rechthoek 5">
            <a:extLst>
              <a:ext uri="{FF2B5EF4-FFF2-40B4-BE49-F238E27FC236}">
                <a16:creationId xmlns:a16="http://schemas.microsoft.com/office/drawing/2014/main" id="{BA6B02F3-E774-614C-A470-02D42A96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6538316"/>
            <a:ext cx="6949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dirty="0" err="1">
                <a:solidFill>
                  <a:schemeClr val="accent3"/>
                </a:solidFill>
              </a:rPr>
              <a:t>Linnean</a:t>
            </a:r>
            <a:r>
              <a:rPr lang="nl-NL" altLang="nl-NL" sz="1400" dirty="0">
                <a:solidFill>
                  <a:schemeClr val="accent3"/>
                </a:solidFill>
              </a:rPr>
              <a:t> </a:t>
            </a:r>
            <a:r>
              <a:rPr lang="nl-NL" altLang="nl-NL" sz="1400" dirty="0" smtClean="0">
                <a:solidFill>
                  <a:schemeClr val="accent3"/>
                </a:solidFill>
              </a:rPr>
              <a:t>Initiatief </a:t>
            </a:r>
            <a:r>
              <a:rPr lang="nl-NL" altLang="nl-NL" sz="1400" dirty="0">
                <a:solidFill>
                  <a:schemeClr val="accent3"/>
                </a:solidFill>
              </a:rPr>
              <a:t>– ICHOM Conference </a:t>
            </a:r>
            <a:r>
              <a:rPr lang="nl-NL" altLang="nl-NL" sz="1400" dirty="0" smtClean="0">
                <a:solidFill>
                  <a:schemeClr val="accent3"/>
                </a:solidFill>
              </a:rPr>
              <a:t>2023 – Workshop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Getting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Started</a:t>
            </a:r>
            <a:r>
              <a:rPr lang="nl-NL" altLang="nl-NL" sz="1400" dirty="0" smtClean="0">
                <a:solidFill>
                  <a:schemeClr val="accent3"/>
                </a:solidFill>
              </a:rPr>
              <a:t> </a:t>
            </a:r>
            <a:r>
              <a:rPr lang="nl-NL" altLang="nl-NL" sz="1400" dirty="0" err="1" smtClean="0">
                <a:solidFill>
                  <a:schemeClr val="accent3"/>
                </a:solidFill>
              </a:rPr>
              <a:t>with</a:t>
            </a:r>
            <a:r>
              <a:rPr lang="nl-NL" altLang="nl-NL" sz="1400" dirty="0" smtClean="0">
                <a:solidFill>
                  <a:schemeClr val="accent3"/>
                </a:solidFill>
              </a:rPr>
              <a:t> VBHC</a:t>
            </a:r>
            <a:endParaRPr lang="nl-NL" altLang="nl-NL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775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4464</TotalTime>
  <Words>2274</Words>
  <Application>Microsoft Office PowerPoint</Application>
  <PresentationFormat>Breedbeeld</PresentationFormat>
  <Paragraphs>396</Paragraphs>
  <Slides>27</Slides>
  <Notes>24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Verdana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AMBITION…</vt:lpstr>
      <vt:lpstr>THE STRATEGY…</vt:lpstr>
      <vt:lpstr>MULTIDISCIPLINARY TEAM</vt:lpstr>
      <vt:lpstr>MULTIDISCIPLINARY TEAM</vt:lpstr>
      <vt:lpstr>CAREPATHS &amp; OUTCOMES</vt:lpstr>
      <vt:lpstr>PowerPoint-presentatie</vt:lpstr>
      <vt:lpstr>PowerPoint-presentatie</vt:lpstr>
      <vt:lpstr>PowerPoint-presentatie</vt:lpstr>
      <vt:lpstr>CAREPATHS &amp; OUTCOMES</vt:lpstr>
      <vt:lpstr>COSTS &amp; REIMBURSEMENTS</vt:lpstr>
      <vt:lpstr>COSTS &amp; REIMBURSEMENTS</vt:lpstr>
      <vt:lpstr>CARE COLLABORATIONS</vt:lpstr>
      <vt:lpstr>CARE COLLABORATIONS</vt:lpstr>
      <vt:lpstr>LEARNING &amp; IMPROVING</vt:lpstr>
      <vt:lpstr>LEARNING &amp; IMPROVING</vt:lpstr>
      <vt:lpstr>DATA &amp; IT</vt:lpstr>
      <vt:lpstr>PowerPoint-presentatie</vt:lpstr>
      <vt:lpstr>DATA &amp; IT</vt:lpstr>
      <vt:lpstr>CULTURE &amp; LEADERSHIP</vt:lpstr>
      <vt:lpstr>CULTURE &amp; LEADERSHIP</vt:lpstr>
      <vt:lpstr>FINAL REMARKS</vt:lpstr>
      <vt:lpstr>PowerPoint-presentatie</vt:lpstr>
    </vt:vector>
  </TitlesOfParts>
  <Company>Zorginstituut Nederland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Linde, M. van der (Matthijs)</dc:creator>
  <cp:lastModifiedBy>Linde, M. van der (Matthijs)</cp:lastModifiedBy>
  <cp:revision>450</cp:revision>
  <cp:lastPrinted>2023-09-05T14:06:15Z</cp:lastPrinted>
  <dcterms:created xsi:type="dcterms:W3CDTF">2021-12-06T09:05:35Z</dcterms:created>
  <dcterms:modified xsi:type="dcterms:W3CDTF">2023-09-28T13:29:41Z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